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4"/>
  </p:notesMasterIdLst>
  <p:sldIdLst>
    <p:sldId id="256" r:id="rId2"/>
    <p:sldId id="258" r:id="rId3"/>
    <p:sldId id="263" r:id="rId4"/>
    <p:sldId id="261" r:id="rId5"/>
    <p:sldId id="259" r:id="rId6"/>
    <p:sldId id="320" r:id="rId7"/>
    <p:sldId id="321" r:id="rId8"/>
    <p:sldId id="322" r:id="rId9"/>
    <p:sldId id="298" r:id="rId10"/>
    <p:sldId id="264" r:id="rId11"/>
    <p:sldId id="275" r:id="rId12"/>
    <p:sldId id="300" r:id="rId13"/>
    <p:sldId id="301" r:id="rId14"/>
    <p:sldId id="302" r:id="rId15"/>
    <p:sldId id="303" r:id="rId16"/>
    <p:sldId id="304" r:id="rId17"/>
    <p:sldId id="305" r:id="rId18"/>
    <p:sldId id="306" r:id="rId19"/>
    <p:sldId id="307" r:id="rId20"/>
    <p:sldId id="308" r:id="rId21"/>
    <p:sldId id="317" r:id="rId22"/>
    <p:sldId id="318" r:id="rId23"/>
    <p:sldId id="299" r:id="rId24"/>
    <p:sldId id="309" r:id="rId25"/>
    <p:sldId id="310" r:id="rId26"/>
    <p:sldId id="311" r:id="rId27"/>
    <p:sldId id="312" r:id="rId28"/>
    <p:sldId id="314" r:id="rId29"/>
    <p:sldId id="316" r:id="rId30"/>
    <p:sldId id="319" r:id="rId31"/>
    <p:sldId id="323" r:id="rId32"/>
    <p:sldId id="278" r:id="rId33"/>
  </p:sldIdLst>
  <p:sldSz cx="9144000" cy="5143500" type="screen16x9"/>
  <p:notesSz cx="6858000" cy="9144000"/>
  <p:embeddedFontLst>
    <p:embeddedFont>
      <p:font typeface="Advent Pro SemiBold" panose="020B0604020202020204" charset="0"/>
      <p:regular r:id="rId35"/>
      <p:bold r:id="rId36"/>
    </p:embeddedFont>
    <p:embeddedFont>
      <p:font typeface="Fira Sans Condensed Medium" panose="020B060402020202020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Maven Pro" panose="020B0604020202020204" charset="0"/>
      <p:regular r:id="rId45"/>
      <p:bold r:id="rId46"/>
    </p:embeddedFont>
    <p:embeddedFont>
      <p:font typeface="Share Tech"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a:srgbClr val="445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0F555D-3F46-47ED-B4FF-94B7C0E68160}">
  <a:tblStyle styleId="{2D0F555D-3F46-47ED-B4FF-94B7C0E681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0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34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86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74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51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80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794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46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72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370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668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950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64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3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31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71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301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286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93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624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18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5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79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0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92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9" r:id="rId6"/>
    <p:sldLayoutId id="2147483661" r:id="rId7"/>
    <p:sldLayoutId id="2147483662" r:id="rId8"/>
    <p:sldLayoutId id="2147483663" r:id="rId9"/>
    <p:sldLayoutId id="2147483664" r:id="rId10"/>
    <p:sldLayoutId id="2147483665"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342032" y="2873177"/>
            <a:ext cx="2379442"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Based on Paper by Gal Milman et el. 2018</a:t>
            </a:r>
            <a:endParaRPr dirty="0"/>
          </a:p>
        </p:txBody>
      </p:sp>
      <p:sp>
        <p:nvSpPr>
          <p:cNvPr id="435" name="Google Shape;435;p25"/>
          <p:cNvSpPr txBox="1">
            <a:spLocks noGrp="1"/>
          </p:cNvSpPr>
          <p:nvPr>
            <p:ph type="ctrTitle"/>
          </p:nvPr>
        </p:nvSpPr>
        <p:spPr>
          <a:xfrm>
            <a:off x="1561641" y="707000"/>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BQ: A Lock-Free Queue With Batching</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WAS IMPLEMENTED</a:t>
            </a:r>
            <a:endParaRPr dirty="0"/>
          </a:p>
        </p:txBody>
      </p:sp>
      <p:sp>
        <p:nvSpPr>
          <p:cNvPr id="699" name="Google Shape;699;p33"/>
          <p:cNvSpPr txBox="1">
            <a:spLocks noGrp="1"/>
          </p:cNvSpPr>
          <p:nvPr>
            <p:ph type="ctrTitle" idx="4294967295"/>
          </p:nvPr>
        </p:nvSpPr>
        <p:spPr>
          <a:xfrm>
            <a:off x="1293567" y="1195281"/>
            <a:ext cx="1881299" cy="233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DATA STURCTURES</a:t>
            </a:r>
            <a:endParaRPr sz="1800" dirty="0"/>
          </a:p>
        </p:txBody>
      </p:sp>
      <p:sp>
        <p:nvSpPr>
          <p:cNvPr id="701" name="Google Shape;701;p33"/>
          <p:cNvSpPr txBox="1">
            <a:spLocks noGrp="1"/>
          </p:cNvSpPr>
          <p:nvPr>
            <p:ph type="subTitle" idx="4294967295"/>
          </p:nvPr>
        </p:nvSpPr>
        <p:spPr>
          <a:xfrm>
            <a:off x="587809" y="1452669"/>
            <a:ext cx="3914736" cy="2976718"/>
          </a:xfrm>
          <a:prstGeom prst="rect">
            <a:avLst/>
          </a:prstGeom>
        </p:spPr>
        <p:txBody>
          <a:bodyPr spcFirstLastPara="1" wrap="square" lIns="91425" tIns="91425" rIns="91425" bIns="91425" anchor="t" anchorCtr="0">
            <a:noAutofit/>
          </a:bodyPr>
          <a:lstStyle/>
          <a:p>
            <a:pPr marL="114300" indent="0" algn="l">
              <a:buNone/>
            </a:pPr>
            <a:r>
              <a:rPr lang="en" sz="1400" dirty="0">
                <a:latin typeface="Maven Pro" panose="020B0604020202020204" charset="0"/>
              </a:rPr>
              <a:t>We create a Queue class, which contains an atomic PtrCntOrAnn for the head, and atomic PtrCnt for the tail. PtrCnt is a pointer to a standard node (whose next is atomic), and a counter. PtrCntOrAnn is a union of PtrCnt and a pointer to </a:t>
            </a:r>
            <a:r>
              <a:rPr lang="en-US" sz="1400" b="0" i="0" u="none" strike="noStrike" baseline="0" dirty="0">
                <a:latin typeface="Maven Pro" panose="020B0604020202020204" charset="0"/>
              </a:rPr>
              <a:t>announcement</a:t>
            </a:r>
            <a:r>
              <a:rPr lang="en" sz="1400" dirty="0">
                <a:latin typeface="Maven Pro" panose="020B0604020202020204" charset="0"/>
              </a:rPr>
              <a:t>, </a:t>
            </a:r>
            <a:r>
              <a:rPr lang="en-US" sz="1400" dirty="0">
                <a:latin typeface="Maven Pro" panose="020B0604020202020204" charset="0"/>
              </a:rPr>
              <a:t>which </a:t>
            </a:r>
            <a:r>
              <a:rPr lang="en-US" sz="1400" b="0" i="0" u="none" strike="noStrike" baseline="0" dirty="0">
                <a:latin typeface="Maven Pro" panose="020B0604020202020204" charset="0"/>
              </a:rPr>
              <a:t>contains a Batch Request</a:t>
            </a:r>
          </a:p>
          <a:p>
            <a:pPr marL="114300" indent="0" algn="l">
              <a:buNone/>
            </a:pPr>
            <a:r>
              <a:rPr lang="en-US" sz="1400" b="0" i="0" u="none" strike="noStrike" baseline="0" dirty="0">
                <a:latin typeface="Maven Pro" panose="020B0604020202020204" charset="0"/>
              </a:rPr>
              <a:t>instance, with all the details required to execute the batch operation it stands for.</a:t>
            </a:r>
            <a:r>
              <a:rPr lang="en" sz="1400" dirty="0">
                <a:latin typeface="Maven Pro" panose="020B0604020202020204" charset="0"/>
              </a:rPr>
              <a:t> </a:t>
            </a:r>
          </a:p>
          <a:p>
            <a:pPr marL="114300" indent="0" algn="l">
              <a:buNone/>
            </a:pPr>
            <a:r>
              <a:rPr lang="en" sz="1400" dirty="0">
                <a:latin typeface="Maven Pro" panose="020B0604020202020204" charset="0"/>
              </a:rPr>
              <a:t>It also contains memory management data structures, for avoiding memory leaks, and also an attribute that holds the number of threads using this Batch Queue.</a:t>
            </a:r>
            <a:endParaRPr sz="1400" dirty="0">
              <a:latin typeface="Maven Pro" panose="020B0604020202020204" charset="0"/>
            </a:endParaRPr>
          </a:p>
        </p:txBody>
      </p:sp>
      <p:sp>
        <p:nvSpPr>
          <p:cNvPr id="706" name="Google Shape;706;p33"/>
          <p:cNvSpPr txBox="1">
            <a:spLocks noGrp="1"/>
          </p:cNvSpPr>
          <p:nvPr>
            <p:ph type="ctrTitle" idx="4294967295"/>
          </p:nvPr>
        </p:nvSpPr>
        <p:spPr>
          <a:xfrm>
            <a:off x="5745629" y="1169366"/>
            <a:ext cx="1451100" cy="28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METHODS</a:t>
            </a:r>
            <a:endParaRPr sz="1800" dirty="0"/>
          </a:p>
        </p:txBody>
      </p:sp>
      <p:sp>
        <p:nvSpPr>
          <p:cNvPr id="707" name="Google Shape;707;p33"/>
          <p:cNvSpPr txBox="1">
            <a:spLocks noGrp="1"/>
          </p:cNvSpPr>
          <p:nvPr>
            <p:ph type="subTitle" idx="4294967295"/>
          </p:nvPr>
        </p:nvSpPr>
        <p:spPr>
          <a:xfrm>
            <a:off x="4950966" y="1486249"/>
            <a:ext cx="2782106"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There are 5 methods which are exposed to the user:</a:t>
            </a:r>
          </a:p>
          <a:p>
            <a:pPr marL="285750" lvl="0" indent="-285750" rtl="0">
              <a:lnSpc>
                <a:spcPct val="100000"/>
              </a:lnSpc>
              <a:spcBef>
                <a:spcPts val="0"/>
              </a:spcBef>
              <a:spcAft>
                <a:spcPts val="1600"/>
              </a:spcAft>
              <a:buFont typeface="Arial" panose="020B0604020202020204" pitchFamily="34" charset="0"/>
              <a:buChar char="•"/>
            </a:pPr>
            <a:r>
              <a:rPr lang="en-US" sz="1400" dirty="0"/>
              <a:t>Enqueue</a:t>
            </a:r>
          </a:p>
          <a:p>
            <a:pPr marL="285750" lvl="0" indent="-285750" rtl="0">
              <a:lnSpc>
                <a:spcPct val="100000"/>
              </a:lnSpc>
              <a:spcBef>
                <a:spcPts val="0"/>
              </a:spcBef>
              <a:spcAft>
                <a:spcPts val="1600"/>
              </a:spcAft>
              <a:buFont typeface="Arial" panose="020B0604020202020204" pitchFamily="34" charset="0"/>
              <a:buChar char="•"/>
            </a:pPr>
            <a:r>
              <a:rPr lang="en-US" sz="1400" dirty="0"/>
              <a:t>Dequeue</a:t>
            </a:r>
          </a:p>
          <a:p>
            <a:pPr marL="285750" lvl="0" indent="-285750" rtl="0">
              <a:lnSpc>
                <a:spcPct val="100000"/>
              </a:lnSpc>
              <a:spcBef>
                <a:spcPts val="0"/>
              </a:spcBef>
              <a:spcAft>
                <a:spcPts val="1600"/>
              </a:spcAft>
              <a:buFont typeface="Arial" panose="020B0604020202020204" pitchFamily="34" charset="0"/>
              <a:buChar char="•"/>
            </a:pPr>
            <a:r>
              <a:rPr lang="en-US" sz="1400" dirty="0" err="1"/>
              <a:t>FutureEnqueue</a:t>
            </a:r>
            <a:endParaRPr lang="en-US" sz="1400" dirty="0"/>
          </a:p>
          <a:p>
            <a:pPr marL="285750" lvl="0" indent="-285750" rtl="0">
              <a:lnSpc>
                <a:spcPct val="100000"/>
              </a:lnSpc>
              <a:spcBef>
                <a:spcPts val="0"/>
              </a:spcBef>
              <a:spcAft>
                <a:spcPts val="1600"/>
              </a:spcAft>
              <a:buFont typeface="Arial" panose="020B0604020202020204" pitchFamily="34" charset="0"/>
              <a:buChar char="•"/>
            </a:pPr>
            <a:r>
              <a:rPr lang="en-US" sz="1400" dirty="0" err="1"/>
              <a:t>FutureDequeue</a:t>
            </a:r>
            <a:endParaRPr lang="en-US" sz="1400" dirty="0"/>
          </a:p>
          <a:p>
            <a:pPr marL="285750" lvl="0" indent="-285750" rtl="0">
              <a:lnSpc>
                <a:spcPct val="100000"/>
              </a:lnSpc>
              <a:spcBef>
                <a:spcPts val="0"/>
              </a:spcBef>
              <a:spcAft>
                <a:spcPts val="1600"/>
              </a:spcAft>
              <a:buFont typeface="Arial" panose="020B0604020202020204" pitchFamily="34" charset="0"/>
              <a:buChar char="•"/>
            </a:pPr>
            <a:r>
              <a:rPr lang="en-US" sz="1400" dirty="0"/>
              <a:t>Evaluate</a:t>
            </a:r>
          </a:p>
          <a:p>
            <a:pPr marL="0" lvl="0" indent="0" rtl="0">
              <a:lnSpc>
                <a:spcPct val="100000"/>
              </a:lnSpc>
              <a:spcBef>
                <a:spcPts val="0"/>
              </a:spcBef>
              <a:spcAft>
                <a:spcPts val="1600"/>
              </a:spcAft>
              <a:buNone/>
            </a:pPr>
            <a:r>
              <a:rPr lang="en-US" sz="1400" dirty="0"/>
              <a:t>At this part, we will explain and show their implementations. </a:t>
            </a:r>
            <a:endParaRPr sz="1400" dirty="0"/>
          </a:p>
        </p:txBody>
      </p:sp>
      <p:grpSp>
        <p:nvGrpSpPr>
          <p:cNvPr id="13" name="Google Shape;13358;p64">
            <a:extLst>
              <a:ext uri="{FF2B5EF4-FFF2-40B4-BE49-F238E27FC236}">
                <a16:creationId xmlns:a16="http://schemas.microsoft.com/office/drawing/2014/main" id="{00AE0369-596E-4895-9744-0D9781B0E74E}"/>
              </a:ext>
            </a:extLst>
          </p:cNvPr>
          <p:cNvGrpSpPr/>
          <p:nvPr/>
        </p:nvGrpSpPr>
        <p:grpSpPr>
          <a:xfrm>
            <a:off x="7491329" y="1924692"/>
            <a:ext cx="2040300" cy="2042253"/>
            <a:chOff x="6069423" y="2891892"/>
            <a:chExt cx="362321" cy="364231"/>
          </a:xfrm>
          <a:solidFill>
            <a:schemeClr val="accent1"/>
          </a:solidFill>
        </p:grpSpPr>
        <p:sp>
          <p:nvSpPr>
            <p:cNvPr id="14" name="Google Shape;13359;p64">
              <a:extLst>
                <a:ext uri="{FF2B5EF4-FFF2-40B4-BE49-F238E27FC236}">
                  <a16:creationId xmlns:a16="http://schemas.microsoft.com/office/drawing/2014/main" id="{1DA1F3F5-816E-43D5-8F49-9BF4561EAB55}"/>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60;p64">
              <a:extLst>
                <a:ext uri="{FF2B5EF4-FFF2-40B4-BE49-F238E27FC236}">
                  <a16:creationId xmlns:a16="http://schemas.microsoft.com/office/drawing/2014/main" id="{EDBD449D-C162-485D-81D4-DB4568E9CE52}"/>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61;p64">
              <a:extLst>
                <a:ext uri="{FF2B5EF4-FFF2-40B4-BE49-F238E27FC236}">
                  <a16:creationId xmlns:a16="http://schemas.microsoft.com/office/drawing/2014/main" id="{BCB26643-D95A-4976-B919-8D3501116591}"/>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2;p64">
              <a:extLst>
                <a:ext uri="{FF2B5EF4-FFF2-40B4-BE49-F238E27FC236}">
                  <a16:creationId xmlns:a16="http://schemas.microsoft.com/office/drawing/2014/main" id="{2B30ACB3-9DE0-42EC-B32A-2AF410D40E52}"/>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63;p64">
              <a:extLst>
                <a:ext uri="{FF2B5EF4-FFF2-40B4-BE49-F238E27FC236}">
                  <a16:creationId xmlns:a16="http://schemas.microsoft.com/office/drawing/2014/main" id="{DBE753DE-8951-4827-B8FC-9F6EEC10F74E}"/>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64;p64">
              <a:extLst>
                <a:ext uri="{FF2B5EF4-FFF2-40B4-BE49-F238E27FC236}">
                  <a16:creationId xmlns:a16="http://schemas.microsoft.com/office/drawing/2014/main" id="{0C05AF37-9536-4BD8-A6A2-E9237D34B9D1}"/>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331;p60">
            <a:extLst>
              <a:ext uri="{FF2B5EF4-FFF2-40B4-BE49-F238E27FC236}">
                <a16:creationId xmlns:a16="http://schemas.microsoft.com/office/drawing/2014/main" id="{A1BD7E71-0F54-4C5B-9D50-68BEAC4862FB}"/>
              </a:ext>
            </a:extLst>
          </p:cNvPr>
          <p:cNvSpPr/>
          <p:nvPr/>
        </p:nvSpPr>
        <p:spPr>
          <a:xfrm>
            <a:off x="-633855" y="597089"/>
            <a:ext cx="1566504" cy="157213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8730;p54">
            <a:extLst>
              <a:ext uri="{FF2B5EF4-FFF2-40B4-BE49-F238E27FC236}">
                <a16:creationId xmlns:a16="http://schemas.microsoft.com/office/drawing/2014/main" id="{9ED5300A-E0BA-44D1-8CA8-A9C81EF90176}"/>
              </a:ext>
            </a:extLst>
          </p:cNvPr>
          <p:cNvGrpSpPr/>
          <p:nvPr/>
        </p:nvGrpSpPr>
        <p:grpSpPr>
          <a:xfrm rot="5400000" flipH="1" flipV="1">
            <a:off x="2840177" y="2872740"/>
            <a:ext cx="3585256" cy="76366"/>
            <a:chOff x="219558" y="4738465"/>
            <a:chExt cx="5852400" cy="102300"/>
          </a:xfrm>
          <a:solidFill>
            <a:schemeClr val="tx2"/>
          </a:solidFill>
        </p:grpSpPr>
        <p:cxnSp>
          <p:nvCxnSpPr>
            <p:cNvPr id="23" name="Google Shape;8731;p54">
              <a:extLst>
                <a:ext uri="{FF2B5EF4-FFF2-40B4-BE49-F238E27FC236}">
                  <a16:creationId xmlns:a16="http://schemas.microsoft.com/office/drawing/2014/main" id="{6A1AD7D2-D350-4870-B423-685730B724A7}"/>
                </a:ext>
              </a:extLst>
            </p:cNvPr>
            <p:cNvCxnSpPr/>
            <p:nvPr/>
          </p:nvCxnSpPr>
          <p:spPr>
            <a:xfrm>
              <a:off x="219558" y="4789684"/>
              <a:ext cx="5852400" cy="0"/>
            </a:xfrm>
            <a:prstGeom prst="straightConnector1">
              <a:avLst/>
            </a:prstGeom>
            <a:grpFill/>
            <a:ln w="9525" cap="flat" cmpd="sng">
              <a:solidFill>
                <a:schemeClr val="tx2"/>
              </a:solidFill>
              <a:prstDash val="solid"/>
              <a:round/>
              <a:headEnd type="oval" w="med" len="med"/>
              <a:tailEnd type="oval" w="med" len="med"/>
            </a:ln>
          </p:spPr>
        </p:cxnSp>
        <p:sp>
          <p:nvSpPr>
            <p:cNvPr id="24" name="Google Shape;8732;p54">
              <a:extLst>
                <a:ext uri="{FF2B5EF4-FFF2-40B4-BE49-F238E27FC236}">
                  <a16:creationId xmlns:a16="http://schemas.microsoft.com/office/drawing/2014/main" id="{0E3F49A0-5AE7-4A02-8C41-C3944B0D44E4}"/>
                </a:ext>
              </a:extLst>
            </p:cNvPr>
            <p:cNvSpPr/>
            <p:nvPr/>
          </p:nvSpPr>
          <p:spPr>
            <a:xfrm>
              <a:off x="1200298"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33;p54">
              <a:extLst>
                <a:ext uri="{FF2B5EF4-FFF2-40B4-BE49-F238E27FC236}">
                  <a16:creationId xmlns:a16="http://schemas.microsoft.com/office/drawing/2014/main" id="{A5169A23-94E8-4E0E-8827-F6F4CFF2F5F0}"/>
                </a:ext>
              </a:extLst>
            </p:cNvPr>
            <p:cNvSpPr/>
            <p:nvPr/>
          </p:nvSpPr>
          <p:spPr>
            <a:xfrm>
              <a:off x="2175146"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34;p54">
              <a:extLst>
                <a:ext uri="{FF2B5EF4-FFF2-40B4-BE49-F238E27FC236}">
                  <a16:creationId xmlns:a16="http://schemas.microsoft.com/office/drawing/2014/main" id="{44EAE5F3-A524-4DEB-A3DF-B7715DF60707}"/>
                </a:ext>
              </a:extLst>
            </p:cNvPr>
            <p:cNvSpPr/>
            <p:nvPr/>
          </p:nvSpPr>
          <p:spPr>
            <a:xfrm>
              <a:off x="3040751"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35;p54">
              <a:extLst>
                <a:ext uri="{FF2B5EF4-FFF2-40B4-BE49-F238E27FC236}">
                  <a16:creationId xmlns:a16="http://schemas.microsoft.com/office/drawing/2014/main" id="{FF6B14C4-FE45-4E4A-AD0D-FA067BDB21F2}"/>
                </a:ext>
              </a:extLst>
            </p:cNvPr>
            <p:cNvSpPr/>
            <p:nvPr/>
          </p:nvSpPr>
          <p:spPr>
            <a:xfrm>
              <a:off x="4028157"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36;p54">
              <a:extLst>
                <a:ext uri="{FF2B5EF4-FFF2-40B4-BE49-F238E27FC236}">
                  <a16:creationId xmlns:a16="http://schemas.microsoft.com/office/drawing/2014/main" id="{1B0339AD-A2B6-40B1-B3E4-B5988115EEE8}"/>
                </a:ext>
              </a:extLst>
            </p:cNvPr>
            <p:cNvSpPr/>
            <p:nvPr/>
          </p:nvSpPr>
          <p:spPr>
            <a:xfrm>
              <a:off x="5040827"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7" y="1009685"/>
            <a:ext cx="7705868" cy="3342326"/>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1002089" y="1126109"/>
            <a:ext cx="7256700" cy="3107356"/>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QUEUE</a:t>
            </a:r>
            <a:endParaRPr dirty="0"/>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תמונה 5">
            <a:extLst>
              <a:ext uri="{FF2B5EF4-FFF2-40B4-BE49-F238E27FC236}">
                <a16:creationId xmlns:a16="http://schemas.microsoft.com/office/drawing/2014/main" id="{CD7F1C91-D760-40E2-B431-F17A7DF4FFF4}"/>
              </a:ext>
            </a:extLst>
          </p:cNvPr>
          <p:cNvPicPr>
            <a:picLocks noChangeAspect="1"/>
          </p:cNvPicPr>
          <p:nvPr/>
        </p:nvPicPr>
        <p:blipFill rotWithShape="1">
          <a:blip r:embed="rId3"/>
          <a:srcRect l="4128" t="46483" r="68809" b="28588"/>
          <a:stretch/>
        </p:blipFill>
        <p:spPr>
          <a:xfrm>
            <a:off x="1640147" y="1246942"/>
            <a:ext cx="5377343" cy="2786101"/>
          </a:xfrm>
          <a:prstGeom prst="rect">
            <a:avLst/>
          </a:prstGeom>
          <a:ln w="76200">
            <a:noFill/>
          </a:ln>
          <a:effectLst>
            <a:reflection stA="46000" endPos="31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ADDITIONAL DATA STRUCTURES</a:t>
            </a:r>
            <a:endParaRPr dirty="0"/>
          </a:p>
        </p:txBody>
      </p:sp>
      <p:sp>
        <p:nvSpPr>
          <p:cNvPr id="1165" name="Google Shape;1165;p42"/>
          <p:cNvSpPr txBox="1">
            <a:spLocks noGrp="1"/>
          </p:cNvSpPr>
          <p:nvPr>
            <p:ph type="ctrTitle" idx="2"/>
          </p:nvPr>
        </p:nvSpPr>
        <p:spPr>
          <a:xfrm>
            <a:off x="4095127" y="1137704"/>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ANN</a:t>
            </a:r>
            <a:endParaRPr dirty="0"/>
          </a:p>
        </p:txBody>
      </p:sp>
      <p:sp>
        <p:nvSpPr>
          <p:cNvPr id="1166" name="Google Shape;1166;p42"/>
          <p:cNvSpPr txBox="1">
            <a:spLocks noGrp="1"/>
          </p:cNvSpPr>
          <p:nvPr>
            <p:ph type="ctrTitle"/>
          </p:nvPr>
        </p:nvSpPr>
        <p:spPr>
          <a:xfrm>
            <a:off x="1502380" y="1278937"/>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1167" name="Google Shape;1167;p42"/>
          <p:cNvSpPr txBox="1">
            <a:spLocks noGrp="1"/>
          </p:cNvSpPr>
          <p:nvPr>
            <p:ph type="subTitle" idx="1"/>
          </p:nvPr>
        </p:nvSpPr>
        <p:spPr>
          <a:xfrm>
            <a:off x="823082" y="1755900"/>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pointer to an item, and a boolean flag note if the future operation is done.</a:t>
            </a:r>
            <a:endParaRPr dirty="0"/>
          </a:p>
        </p:txBody>
      </p:sp>
      <p:sp>
        <p:nvSpPr>
          <p:cNvPr id="1168" name="Google Shape;1168;p42"/>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 Batch Request and a pointer to the old head and a pointer to the old tail.</a:t>
            </a:r>
            <a:endParaRPr dirty="0"/>
          </a:p>
        </p:txBody>
      </p:sp>
      <p:sp>
        <p:nvSpPr>
          <p:cNvPr id="1169" name="Google Shape;1169;p42"/>
          <p:cNvSpPr txBox="1">
            <a:spLocks noGrp="1"/>
          </p:cNvSpPr>
          <p:nvPr>
            <p:ph type="ctrTitle" idx="4"/>
          </p:nvPr>
        </p:nvSpPr>
        <p:spPr>
          <a:xfrm>
            <a:off x="5618639" y="125377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THREAD DATA</a:t>
            </a:r>
            <a:endParaRPr dirty="0"/>
          </a:p>
        </p:txBody>
      </p:sp>
      <p:sp>
        <p:nvSpPr>
          <p:cNvPr id="1170" name="Google Shape;1170;p42"/>
          <p:cNvSpPr txBox="1">
            <a:spLocks noGrp="1"/>
          </p:cNvSpPr>
          <p:nvPr>
            <p:ph type="subTitle" idx="5"/>
          </p:nvPr>
        </p:nvSpPr>
        <p:spPr>
          <a:xfrm>
            <a:off x="5984278" y="1624572"/>
            <a:ext cx="3075341"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 thread-safe queue, for future operations, pointers to enqueue Head and Tail, and unsigned integers noting enqueue/dequeue/excess dequeue, numbers. As well as warning flag and hazard pointer to node/ann.</a:t>
            </a:r>
            <a:endParaRPr dirty="0"/>
          </a:p>
        </p:txBody>
      </p:sp>
      <p:sp>
        <p:nvSpPr>
          <p:cNvPr id="1171" name="Google Shape;1171;p42"/>
          <p:cNvSpPr txBox="1">
            <a:spLocks noGrp="1"/>
          </p:cNvSpPr>
          <p:nvPr>
            <p:ph type="ctrTitle" idx="7"/>
          </p:nvPr>
        </p:nvSpPr>
        <p:spPr>
          <a:xfrm>
            <a:off x="1600110" y="29755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OP</a:t>
            </a:r>
            <a:endParaRPr dirty="0"/>
          </a:p>
        </p:txBody>
      </p:sp>
      <p:sp>
        <p:nvSpPr>
          <p:cNvPr id="1172" name="Google Shape;1172;p42"/>
          <p:cNvSpPr txBox="1">
            <a:spLocks noGrp="1"/>
          </p:cNvSpPr>
          <p:nvPr>
            <p:ph type="subTitle" idx="8"/>
          </p:nvPr>
        </p:nvSpPr>
        <p:spPr>
          <a:xfrm>
            <a:off x="733325" y="34792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num type note if operation is Enqueue or Dequeue, and a pointer to a Future.</a:t>
            </a:r>
            <a:endParaRPr dirty="0"/>
          </a:p>
        </p:txBody>
      </p:sp>
      <p:sp>
        <p:nvSpPr>
          <p:cNvPr id="1173" name="Google Shape;1173;p42"/>
          <p:cNvSpPr txBox="1">
            <a:spLocks noGrp="1"/>
          </p:cNvSpPr>
          <p:nvPr>
            <p:ph type="ctrTitle" idx="9"/>
          </p:nvPr>
        </p:nvSpPr>
        <p:spPr>
          <a:xfrm>
            <a:off x="4241825" y="3104934"/>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PTRCNT</a:t>
            </a:r>
            <a:endParaRPr dirty="0"/>
          </a:p>
        </p:txBody>
      </p:sp>
      <p:sp>
        <p:nvSpPr>
          <p:cNvPr id="1174" name="Google Shape;1174;p42"/>
          <p:cNvSpPr txBox="1">
            <a:spLocks noGrp="1"/>
          </p:cNvSpPr>
          <p:nvPr>
            <p:ph type="subTitle" idx="13"/>
          </p:nvPr>
        </p:nvSpPr>
        <p:spPr>
          <a:xfrm>
            <a:off x="3659060" y="3502295"/>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 pointer to a node, and unsigned integer for a counter.</a:t>
            </a:r>
            <a:endParaRPr dirty="0"/>
          </a:p>
        </p:txBody>
      </p:sp>
      <p:sp>
        <p:nvSpPr>
          <p:cNvPr id="1175" name="Google Shape;1175;p42"/>
          <p:cNvSpPr txBox="1">
            <a:spLocks noGrp="1"/>
          </p:cNvSpPr>
          <p:nvPr>
            <p:ph type="ctrTitle" idx="14"/>
          </p:nvPr>
        </p:nvSpPr>
        <p:spPr>
          <a:xfrm>
            <a:off x="7361862" y="2967662"/>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BATCH REQUEST</a:t>
            </a:r>
            <a:endParaRPr dirty="0"/>
          </a:p>
        </p:txBody>
      </p:sp>
      <p:sp>
        <p:nvSpPr>
          <p:cNvPr id="1176" name="Google Shape;1176;p42"/>
          <p:cNvSpPr txBox="1">
            <a:spLocks noGrp="1"/>
          </p:cNvSpPr>
          <p:nvPr>
            <p:ph type="subTitle" idx="15"/>
          </p:nvPr>
        </p:nvSpPr>
        <p:spPr>
          <a:xfrm>
            <a:off x="6123125" y="3334734"/>
            <a:ext cx="2936495"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Pointers to first enqueue and last enqueue, and unsigned integers noting enqueue/dequeue/excess dequeue, numbers</a:t>
            </a:r>
            <a:endParaRPr dirty="0"/>
          </a:p>
        </p:txBody>
      </p:sp>
      <p:sp>
        <p:nvSpPr>
          <p:cNvPr id="1177" name="Google Shape;1177;p42"/>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7196056" y="2943727"/>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7191896" y="1159087"/>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42"/>
          <p:cNvCxnSpPr>
            <a:stCxn id="1180" idx="3"/>
            <a:endCxn id="1178" idx="1"/>
          </p:cNvCxnSpPr>
          <p:nvPr/>
        </p:nvCxnSpPr>
        <p:spPr>
          <a:xfrm>
            <a:off x="2041325" y="1370992"/>
            <a:ext cx="2319900" cy="1842000"/>
          </a:xfrm>
          <a:prstGeom prst="bentConnector3">
            <a:avLst>
              <a:gd name="adj1" fmla="val 49999"/>
            </a:avLst>
          </a:prstGeom>
          <a:noFill/>
          <a:ln w="9525" cap="flat" cmpd="sng">
            <a:solidFill>
              <a:schemeClr val="lt2"/>
            </a:solidFill>
            <a:prstDash val="solid"/>
            <a:round/>
            <a:headEnd type="none" w="med" len="med"/>
            <a:tailEnd type="none" w="med" len="med"/>
          </a:ln>
        </p:spPr>
      </p:cxnSp>
      <p:cxnSp>
        <p:nvCxnSpPr>
          <p:cNvPr id="1184" name="Google Shape;1184;p42"/>
          <p:cNvCxnSpPr>
            <a:stCxn id="1178" idx="3"/>
            <a:endCxn id="1182" idx="1"/>
          </p:cNvCxnSpPr>
          <p:nvPr/>
        </p:nvCxnSpPr>
        <p:spPr>
          <a:xfrm flipV="1">
            <a:off x="4776663" y="1366837"/>
            <a:ext cx="2415233" cy="1846197"/>
          </a:xfrm>
          <a:prstGeom prst="bentConnector3">
            <a:avLst>
              <a:gd name="adj1" fmla="val 50000"/>
            </a:avLst>
          </a:prstGeom>
          <a:noFill/>
          <a:ln w="9525" cap="flat" cmpd="sng">
            <a:solidFill>
              <a:schemeClr val="lt2"/>
            </a:solidFill>
            <a:prstDash val="solid"/>
            <a:round/>
            <a:headEnd type="none" w="med" len="med"/>
            <a:tailEnd type="none" w="med" len="med"/>
          </a:ln>
        </p:spPr>
      </p:cxnSp>
      <p:grpSp>
        <p:nvGrpSpPr>
          <p:cNvPr id="1185" name="Google Shape;1185;p42"/>
          <p:cNvGrpSpPr/>
          <p:nvPr/>
        </p:nvGrpSpPr>
        <p:grpSpPr>
          <a:xfrm>
            <a:off x="4530095" y="3158527"/>
            <a:ext cx="104892" cy="54712"/>
            <a:chOff x="6797283" y="3468777"/>
            <a:chExt cx="104892" cy="54712"/>
          </a:xfrm>
        </p:grpSpPr>
        <p:sp>
          <p:nvSpPr>
            <p:cNvPr id="1186" name="Google Shape;1186;p42"/>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777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METHODS</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rPr>
              <a:t>ENQUEUE</a:t>
            </a:r>
            <a:endParaRPr sz="2400" dirty="0">
              <a:solidFill>
                <a:schemeClr val="accent2"/>
              </a:solidFill>
            </a:endParaRPr>
          </a:p>
        </p:txBody>
      </p:sp>
      <p:sp>
        <p:nvSpPr>
          <p:cNvPr id="1111" name="Google Shape;1111;p38"/>
          <p:cNvSpPr txBox="1">
            <a:spLocks noGrp="1"/>
          </p:cNvSpPr>
          <p:nvPr>
            <p:ph type="ctrTitle" idx="4294967295"/>
          </p:nvPr>
        </p:nvSpPr>
        <p:spPr>
          <a:xfrm>
            <a:off x="2944637" y="2141317"/>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DEQUEUE</a:t>
            </a:r>
            <a:endParaRPr sz="2400" dirty="0">
              <a:solidFill>
                <a:schemeClr val="accent1"/>
              </a:solidFill>
            </a:endParaRPr>
          </a:p>
        </p:txBody>
      </p:sp>
      <p:sp>
        <p:nvSpPr>
          <p:cNvPr id="1112" name="Google Shape;1112;p38"/>
          <p:cNvSpPr txBox="1">
            <a:spLocks noGrp="1"/>
          </p:cNvSpPr>
          <p:nvPr>
            <p:ph type="ctrTitle" idx="4294967295"/>
          </p:nvPr>
        </p:nvSpPr>
        <p:spPr>
          <a:xfrm>
            <a:off x="4344196" y="3453833"/>
            <a:ext cx="2543999"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solidFill>
              </a:rPr>
              <a:t>FUTURE</a:t>
            </a:r>
            <a:br>
              <a:rPr lang="en" sz="2400" dirty="0">
                <a:solidFill>
                  <a:schemeClr val="accent3"/>
                </a:solidFill>
              </a:rPr>
            </a:br>
            <a:r>
              <a:rPr lang="en" sz="2400" dirty="0">
                <a:solidFill>
                  <a:schemeClr val="accent3"/>
                </a:solidFill>
              </a:rPr>
              <a:t>ENQUEUE/DEQUEUE</a:t>
            </a:r>
            <a:endParaRPr sz="2400" dirty="0">
              <a:solidFill>
                <a:schemeClr val="accent3"/>
              </a:solidFill>
            </a:endParaRPr>
          </a:p>
        </p:txBody>
      </p:sp>
      <p:sp>
        <p:nvSpPr>
          <p:cNvPr id="1113" name="Google Shape;1113;p38"/>
          <p:cNvSpPr txBox="1">
            <a:spLocks noGrp="1"/>
          </p:cNvSpPr>
          <p:nvPr>
            <p:ph type="ctrTitle" idx="4294967295"/>
          </p:nvPr>
        </p:nvSpPr>
        <p:spPr>
          <a:xfrm>
            <a:off x="7018149" y="2113408"/>
            <a:ext cx="1397105"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rPr>
              <a:t>EVALUATE</a:t>
            </a:r>
            <a:endParaRPr sz="2400" dirty="0">
              <a:solidFill>
                <a:schemeClr val="accent4"/>
              </a:solidFill>
            </a:endParaRPr>
          </a:p>
        </p:txBody>
      </p:sp>
    </p:spTree>
    <p:extLst>
      <p:ext uri="{BB962C8B-B14F-4D97-AF65-F5344CB8AC3E}">
        <p14:creationId xmlns:p14="http://schemas.microsoft.com/office/powerpoint/2010/main" val="353518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13996" y="2365575"/>
            <a:ext cx="7105474"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queue of future operations is empty (no future operations), we call to </a:t>
            </a:r>
            <a:r>
              <a:rPr lang="en-US" dirty="0" err="1"/>
              <a:t>EnqueueToShared</a:t>
            </a:r>
            <a:r>
              <a:rPr lang="en-US" dirty="0"/>
              <a:t>, which enqueue the item to the shared queue, using CAS. </a:t>
            </a:r>
          </a:p>
          <a:p>
            <a:pPr marL="0" lvl="0" indent="0" algn="l" rtl="0">
              <a:spcBef>
                <a:spcPts val="0"/>
              </a:spcBef>
              <a:spcAft>
                <a:spcPts val="0"/>
              </a:spcAft>
              <a:buNone/>
            </a:pPr>
            <a:r>
              <a:rPr lang="en-US" dirty="0"/>
              <a:t>Otherwise, we evaluate the </a:t>
            </a:r>
            <a:r>
              <a:rPr lang="en-US" dirty="0" err="1"/>
              <a:t>futureEnqueue</a:t>
            </a:r>
            <a:r>
              <a:rPr lang="en-US" dirty="0"/>
              <a:t> of this item.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ENQUEUE</a:t>
            </a:r>
            <a:endParaRPr dirty="0"/>
          </a:p>
        </p:txBody>
      </p:sp>
      <p:pic>
        <p:nvPicPr>
          <p:cNvPr id="4" name="תמונה 3">
            <a:extLst>
              <a:ext uri="{FF2B5EF4-FFF2-40B4-BE49-F238E27FC236}">
                <a16:creationId xmlns:a16="http://schemas.microsoft.com/office/drawing/2014/main" id="{475E8F0E-52E3-47A8-B169-A70EE720844F}"/>
              </a:ext>
            </a:extLst>
          </p:cNvPr>
          <p:cNvPicPr>
            <a:picLocks noChangeAspect="1"/>
          </p:cNvPicPr>
          <p:nvPr/>
        </p:nvPicPr>
        <p:blipFill rotWithShape="1">
          <a:blip r:embed="rId3"/>
          <a:srcRect l="5779" t="64825" r="51468" b="20897"/>
          <a:stretch/>
        </p:blipFill>
        <p:spPr>
          <a:xfrm>
            <a:off x="618824" y="948571"/>
            <a:ext cx="6429493" cy="1207857"/>
          </a:xfrm>
          <a:prstGeom prst="rect">
            <a:avLst/>
          </a:prstGeom>
        </p:spPr>
      </p:pic>
    </p:spTree>
    <p:extLst>
      <p:ext uri="{BB962C8B-B14F-4D97-AF65-F5344CB8AC3E}">
        <p14:creationId xmlns:p14="http://schemas.microsoft.com/office/powerpoint/2010/main" val="1931327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2571750"/>
            <a:ext cx="735071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Dequeue is quite similar to enqueue. We would dequeue from the shared queue if future operation queue (of the thread) is empty. </a:t>
            </a:r>
          </a:p>
          <a:p>
            <a:pPr marL="0" lvl="0" indent="0" algn="l" rtl="0">
              <a:spcBef>
                <a:spcPts val="0"/>
              </a:spcBef>
              <a:spcAft>
                <a:spcPts val="0"/>
              </a:spcAft>
              <a:buNone/>
            </a:pPr>
            <a:r>
              <a:rPr lang="en-US" dirty="0"/>
              <a:t>Otherwise, we evaluate the </a:t>
            </a:r>
            <a:r>
              <a:rPr lang="en-US" dirty="0" err="1"/>
              <a:t>futureDequeue</a:t>
            </a:r>
            <a:r>
              <a:rPr lang="en-US" dirty="0"/>
              <a:t> of this dequeue.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DEQUEUE</a:t>
            </a:r>
            <a:endParaRPr dirty="0"/>
          </a:p>
        </p:txBody>
      </p:sp>
      <p:pic>
        <p:nvPicPr>
          <p:cNvPr id="4" name="תמונה 3">
            <a:extLst>
              <a:ext uri="{FF2B5EF4-FFF2-40B4-BE49-F238E27FC236}">
                <a16:creationId xmlns:a16="http://schemas.microsoft.com/office/drawing/2014/main" id="{1E8DBC77-8FFF-409A-94DD-CC62F3EDC148}"/>
              </a:ext>
            </a:extLst>
          </p:cNvPr>
          <p:cNvPicPr>
            <a:picLocks noChangeAspect="1"/>
          </p:cNvPicPr>
          <p:nvPr/>
        </p:nvPicPr>
        <p:blipFill rotWithShape="1">
          <a:blip r:embed="rId3"/>
          <a:srcRect l="5963" t="58879" r="53669" b="26932"/>
          <a:stretch/>
        </p:blipFill>
        <p:spPr>
          <a:xfrm>
            <a:off x="618824" y="1011442"/>
            <a:ext cx="7286464" cy="1440732"/>
          </a:xfrm>
          <a:prstGeom prst="rect">
            <a:avLst/>
          </a:prstGeom>
        </p:spPr>
      </p:pic>
    </p:spTree>
    <p:extLst>
      <p:ext uri="{BB962C8B-B14F-4D97-AF65-F5344CB8AC3E}">
        <p14:creationId xmlns:p14="http://schemas.microsoft.com/office/powerpoint/2010/main" val="315408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40047" y="3017570"/>
            <a:ext cx="802183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enqueue and future dequeue are similar to each other, except enqueue add the item to a list of item for enqueue, and dequeue calculate the excess dequeue num, using lemma proved at the article.</a:t>
            </a:r>
          </a:p>
          <a:p>
            <a:pPr marL="0" lvl="0" indent="0" algn="l" rtl="0">
              <a:spcBef>
                <a:spcPts val="0"/>
              </a:spcBef>
              <a:spcAft>
                <a:spcPts val="0"/>
              </a:spcAft>
              <a:buNone/>
            </a:pPr>
            <a:r>
              <a:rPr lang="en-US" dirty="0"/>
              <a:t>Both return a Future, returned from calling </a:t>
            </a:r>
            <a:r>
              <a:rPr lang="en-US" dirty="0" err="1"/>
              <a:t>RecordOpGetFuture</a:t>
            </a:r>
            <a:r>
              <a:rPr lang="en-US" dirty="0"/>
              <a:t> function, which creates new Future and pushes the compatible future operation to the operation queue of the thread.</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a:t>
            </a:r>
            <a:endParaRPr dirty="0"/>
          </a:p>
        </p:txBody>
      </p:sp>
      <p:pic>
        <p:nvPicPr>
          <p:cNvPr id="3" name="תמונה 2">
            <a:extLst>
              <a:ext uri="{FF2B5EF4-FFF2-40B4-BE49-F238E27FC236}">
                <a16:creationId xmlns:a16="http://schemas.microsoft.com/office/drawing/2014/main" id="{DDFC1001-83A6-4BD6-9515-5AF8E162C6E3}"/>
              </a:ext>
            </a:extLst>
          </p:cNvPr>
          <p:cNvPicPr>
            <a:picLocks noChangeAspect="1"/>
          </p:cNvPicPr>
          <p:nvPr/>
        </p:nvPicPr>
        <p:blipFill rotWithShape="1">
          <a:blip r:embed="rId3"/>
          <a:srcRect l="5646" t="41917" r="55596" b="46177"/>
          <a:stretch/>
        </p:blipFill>
        <p:spPr>
          <a:xfrm>
            <a:off x="491058" y="912949"/>
            <a:ext cx="5968465" cy="1031327"/>
          </a:xfrm>
          <a:prstGeom prst="rect">
            <a:avLst/>
          </a:prstGeom>
        </p:spPr>
      </p:pic>
      <p:pic>
        <p:nvPicPr>
          <p:cNvPr id="6" name="תמונה 5">
            <a:extLst>
              <a:ext uri="{FF2B5EF4-FFF2-40B4-BE49-F238E27FC236}">
                <a16:creationId xmlns:a16="http://schemas.microsoft.com/office/drawing/2014/main" id="{0E6AEF92-466C-4A3F-A0B7-AC463659377E}"/>
              </a:ext>
            </a:extLst>
          </p:cNvPr>
          <p:cNvPicPr>
            <a:picLocks noChangeAspect="1"/>
          </p:cNvPicPr>
          <p:nvPr/>
        </p:nvPicPr>
        <p:blipFill rotWithShape="1">
          <a:blip r:embed="rId4"/>
          <a:srcRect l="6639" t="48767" r="24404" b="37800"/>
          <a:stretch/>
        </p:blipFill>
        <p:spPr>
          <a:xfrm>
            <a:off x="491058" y="2029088"/>
            <a:ext cx="7719817" cy="968685"/>
          </a:xfrm>
          <a:prstGeom prst="rect">
            <a:avLst/>
          </a:prstGeom>
        </p:spPr>
      </p:pic>
    </p:spTree>
    <p:extLst>
      <p:ext uri="{BB962C8B-B14F-4D97-AF65-F5344CB8AC3E}">
        <p14:creationId xmlns:p14="http://schemas.microsoft.com/office/powerpoint/2010/main" val="115577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21452" y="2471082"/>
            <a:ext cx="7229446"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Evaluate method receives a future operation, and make sure it will execute, only if this future operation was submitted by the same thread that evaluated it.</a:t>
            </a:r>
          </a:p>
          <a:p>
            <a:pPr marL="0" lvl="0" indent="0" algn="l" rtl="0">
              <a:spcBef>
                <a:spcPts val="0"/>
              </a:spcBef>
              <a:spcAft>
                <a:spcPts val="0"/>
              </a:spcAft>
              <a:buNone/>
            </a:pPr>
            <a:r>
              <a:rPr lang="en-US" dirty="0"/>
              <a:t>When calling evaluate with a future to be execute, it will execute all the thread’s (who calls it) future operations that weren’t executed yet,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EVALUATE</a:t>
            </a:r>
            <a:endParaRPr dirty="0"/>
          </a:p>
        </p:txBody>
      </p:sp>
      <p:pic>
        <p:nvPicPr>
          <p:cNvPr id="4" name="תמונה 3">
            <a:extLst>
              <a:ext uri="{FF2B5EF4-FFF2-40B4-BE49-F238E27FC236}">
                <a16:creationId xmlns:a16="http://schemas.microsoft.com/office/drawing/2014/main" id="{3FAFE7A5-291D-4E36-ACDF-2CC7F3D84248}"/>
              </a:ext>
            </a:extLst>
          </p:cNvPr>
          <p:cNvPicPr>
            <a:picLocks noChangeAspect="1"/>
          </p:cNvPicPr>
          <p:nvPr/>
        </p:nvPicPr>
        <p:blipFill rotWithShape="1">
          <a:blip r:embed="rId3"/>
          <a:srcRect l="5871" t="50000" r="57615" b="35576"/>
          <a:stretch/>
        </p:blipFill>
        <p:spPr>
          <a:xfrm>
            <a:off x="721452" y="1044528"/>
            <a:ext cx="5889537" cy="1308682"/>
          </a:xfrm>
          <a:prstGeom prst="rect">
            <a:avLst/>
          </a:prstGeom>
        </p:spPr>
      </p:pic>
    </p:spTree>
    <p:extLst>
      <p:ext uri="{BB962C8B-B14F-4D97-AF65-F5344CB8AC3E}">
        <p14:creationId xmlns:p14="http://schemas.microsoft.com/office/powerpoint/2010/main" val="70760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COMPILED</a:t>
            </a:r>
            <a:endParaRPr sz="3000" dirty="0"/>
          </a:p>
        </p:txBody>
      </p:sp>
      <p:sp>
        <p:nvSpPr>
          <p:cNvPr id="1255" name="Google Shape;1255;p45"/>
          <p:cNvSpPr txBox="1">
            <a:spLocks noGrp="1"/>
          </p:cNvSpPr>
          <p:nvPr>
            <p:ph type="ctrTitle" idx="2"/>
          </p:nvPr>
        </p:nvSpPr>
        <p:spPr>
          <a:xfrm>
            <a:off x="1466559" y="1901127"/>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-std=c++11</a:t>
            </a:r>
            <a:endParaRPr dirty="0"/>
          </a:p>
        </p:txBody>
      </p:sp>
      <p:sp>
        <p:nvSpPr>
          <p:cNvPr id="1256" name="Google Shape;1256;p45"/>
          <p:cNvSpPr txBox="1">
            <a:spLocks noGrp="1"/>
          </p:cNvSpPr>
          <p:nvPr>
            <p:ph type="ctrTitle"/>
          </p:nvPr>
        </p:nvSpPr>
        <p:spPr>
          <a:xfrm>
            <a:off x="-224837" y="2223477"/>
            <a:ext cx="1881301" cy="2621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 </a:t>
            </a:r>
            <a:endParaRPr dirty="0"/>
          </a:p>
        </p:txBody>
      </p:sp>
      <p:sp>
        <p:nvSpPr>
          <p:cNvPr id="1257" name="Google Shape;1257;p45"/>
          <p:cNvSpPr txBox="1">
            <a:spLocks noGrp="1"/>
          </p:cNvSpPr>
          <p:nvPr>
            <p:ph type="subTitle" idx="1"/>
          </p:nvPr>
        </p:nvSpPr>
        <p:spPr>
          <a:xfrm>
            <a:off x="1479531" y="299342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Since we used c++11</a:t>
            </a:r>
            <a:endParaRPr dirty="0"/>
          </a:p>
        </p:txBody>
      </p:sp>
      <p:sp>
        <p:nvSpPr>
          <p:cNvPr id="1258" name="Google Shape;1258;p45"/>
          <p:cNvSpPr txBox="1">
            <a:spLocks noGrp="1"/>
          </p:cNvSpPr>
          <p:nvPr>
            <p:ph type="subTitle" idx="3"/>
          </p:nvPr>
        </p:nvSpPr>
        <p:spPr>
          <a:xfrm>
            <a:off x="3423246" y="299771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Enable running multithreading</a:t>
            </a:r>
            <a:endParaRPr dirty="0"/>
          </a:p>
        </p:txBody>
      </p:sp>
      <p:sp>
        <p:nvSpPr>
          <p:cNvPr id="1259" name="Google Shape;1259;p45"/>
          <p:cNvSpPr txBox="1">
            <a:spLocks noGrp="1"/>
          </p:cNvSpPr>
          <p:nvPr>
            <p:ph type="ctrTitle" idx="4"/>
          </p:nvPr>
        </p:nvSpPr>
        <p:spPr>
          <a:xfrm>
            <a:off x="6963704" y="183852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*.cpp –o ….</a:t>
            </a:r>
            <a:endParaRPr dirty="0"/>
          </a:p>
        </p:txBody>
      </p:sp>
      <p:sp>
        <p:nvSpPr>
          <p:cNvPr id="1260" name="Google Shape;1260;p45"/>
          <p:cNvSpPr txBox="1">
            <a:spLocks noGrp="1"/>
          </p:cNvSpPr>
          <p:nvPr>
            <p:ph type="subTitle" idx="5"/>
          </p:nvPr>
        </p:nvSpPr>
        <p:spPr>
          <a:xfrm>
            <a:off x="5304546" y="2993422"/>
            <a:ext cx="204421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Enable atomic operations on 16-byte data structures</a:t>
            </a:r>
            <a:endParaRPr dirty="0"/>
          </a:p>
        </p:txBody>
      </p:sp>
      <p:grpSp>
        <p:nvGrpSpPr>
          <p:cNvPr id="72" name="Google Shape;8561;p54">
            <a:extLst>
              <a:ext uri="{FF2B5EF4-FFF2-40B4-BE49-F238E27FC236}">
                <a16:creationId xmlns:a16="http://schemas.microsoft.com/office/drawing/2014/main" id="{15B3909E-E86D-45DC-BFCB-D64F30D4E35D}"/>
              </a:ext>
            </a:extLst>
          </p:cNvPr>
          <p:cNvGrpSpPr/>
          <p:nvPr/>
        </p:nvGrpSpPr>
        <p:grpSpPr>
          <a:xfrm flipV="1">
            <a:off x="575973" y="2607131"/>
            <a:ext cx="7550525" cy="312893"/>
            <a:chOff x="1464850" y="436376"/>
            <a:chExt cx="6001362" cy="222300"/>
          </a:xfrm>
        </p:grpSpPr>
        <p:sp>
          <p:nvSpPr>
            <p:cNvPr id="73" name="Google Shape;8562;p54">
              <a:extLst>
                <a:ext uri="{FF2B5EF4-FFF2-40B4-BE49-F238E27FC236}">
                  <a16:creationId xmlns:a16="http://schemas.microsoft.com/office/drawing/2014/main" id="{716A5ED0-FCF2-4B08-A078-0C3FF2CA1BD5}"/>
                </a:ext>
              </a:extLst>
            </p:cNvPr>
            <p:cNvSpPr/>
            <p:nvPr/>
          </p:nvSpPr>
          <p:spPr>
            <a:xfrm>
              <a:off x="1464850" y="436376"/>
              <a:ext cx="222300" cy="222300"/>
            </a:xfrm>
            <a:prstGeom prst="diamond">
              <a:avLst/>
            </a:prstGeom>
            <a:solidFill>
              <a:schemeClr val="accent1"/>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63;p54">
              <a:extLst>
                <a:ext uri="{FF2B5EF4-FFF2-40B4-BE49-F238E27FC236}">
                  <a16:creationId xmlns:a16="http://schemas.microsoft.com/office/drawing/2014/main" id="{918DA495-98EF-4EF0-998F-52B1DB28DA04}"/>
                </a:ext>
              </a:extLst>
            </p:cNvPr>
            <p:cNvSpPr/>
            <p:nvPr/>
          </p:nvSpPr>
          <p:spPr>
            <a:xfrm>
              <a:off x="4410215" y="436376"/>
              <a:ext cx="222300" cy="222300"/>
            </a:xfrm>
            <a:prstGeom prst="diamond">
              <a:avLst/>
            </a:prstGeom>
            <a:solidFill>
              <a:schemeClr val="accent6"/>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564;p54">
              <a:extLst>
                <a:ext uri="{FF2B5EF4-FFF2-40B4-BE49-F238E27FC236}">
                  <a16:creationId xmlns:a16="http://schemas.microsoft.com/office/drawing/2014/main" id="{BA0F4B2A-2E5A-46BD-BBF5-DF7AD70894B7}"/>
                </a:ext>
              </a:extLst>
            </p:cNvPr>
            <p:cNvSpPr/>
            <p:nvPr/>
          </p:nvSpPr>
          <p:spPr>
            <a:xfrm>
              <a:off x="7243912" y="436376"/>
              <a:ext cx="222300" cy="222300"/>
            </a:xfrm>
            <a:prstGeom prst="diamond">
              <a:avLst/>
            </a:prstGeom>
            <a:solidFill>
              <a:schemeClr val="accent5"/>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565;p54">
              <a:extLst>
                <a:ext uri="{FF2B5EF4-FFF2-40B4-BE49-F238E27FC236}">
                  <a16:creationId xmlns:a16="http://schemas.microsoft.com/office/drawing/2014/main" id="{667FDC7D-8242-4957-ACAB-312DCF00C70C}"/>
                </a:ext>
              </a:extLst>
            </p:cNvPr>
            <p:cNvSpPr/>
            <p:nvPr/>
          </p:nvSpPr>
          <p:spPr>
            <a:xfrm>
              <a:off x="2920366" y="436376"/>
              <a:ext cx="222300" cy="222300"/>
            </a:xfrm>
            <a:prstGeom prst="diamond">
              <a:avLst/>
            </a:prstGeom>
            <a:solidFill>
              <a:schemeClr val="accent2"/>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66;p54">
              <a:extLst>
                <a:ext uri="{FF2B5EF4-FFF2-40B4-BE49-F238E27FC236}">
                  <a16:creationId xmlns:a16="http://schemas.microsoft.com/office/drawing/2014/main" id="{BDE946EB-4C8F-400A-954D-F7C780E43F54}"/>
                </a:ext>
              </a:extLst>
            </p:cNvPr>
            <p:cNvSpPr/>
            <p:nvPr/>
          </p:nvSpPr>
          <p:spPr>
            <a:xfrm>
              <a:off x="5831847" y="436376"/>
              <a:ext cx="222300" cy="222300"/>
            </a:xfrm>
            <a:prstGeom prst="diamond">
              <a:avLst/>
            </a:prstGeom>
            <a:solidFill>
              <a:schemeClr val="tx2"/>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8567;p54">
              <a:extLst>
                <a:ext uri="{FF2B5EF4-FFF2-40B4-BE49-F238E27FC236}">
                  <a16:creationId xmlns:a16="http://schemas.microsoft.com/office/drawing/2014/main" id="{AF99560D-1055-43B9-A885-7D9005E4B02D}"/>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9" name="Google Shape;8568;p54">
              <a:extLst>
                <a:ext uri="{FF2B5EF4-FFF2-40B4-BE49-F238E27FC236}">
                  <a16:creationId xmlns:a16="http://schemas.microsoft.com/office/drawing/2014/main" id="{794CABB3-0B60-4582-8CD9-9F01AA1F2EB3}"/>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0" name="Google Shape;8569;p54">
              <a:extLst>
                <a:ext uri="{FF2B5EF4-FFF2-40B4-BE49-F238E27FC236}">
                  <a16:creationId xmlns:a16="http://schemas.microsoft.com/office/drawing/2014/main" id="{C21F5E39-8175-4664-AFEA-774ABC402C48}"/>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1" name="Google Shape;8570;p54">
              <a:extLst>
                <a:ext uri="{FF2B5EF4-FFF2-40B4-BE49-F238E27FC236}">
                  <a16:creationId xmlns:a16="http://schemas.microsoft.com/office/drawing/2014/main" id="{A8D90B98-F91C-4AE4-8E36-AF08DFD58491}"/>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
        <p:nvSpPr>
          <p:cNvPr id="84" name="Google Shape;1255;p45">
            <a:extLst>
              <a:ext uri="{FF2B5EF4-FFF2-40B4-BE49-F238E27FC236}">
                <a16:creationId xmlns:a16="http://schemas.microsoft.com/office/drawing/2014/main" id="{8FC055C5-9C0A-4980-83CF-47DDBF9C3E82}"/>
              </a:ext>
            </a:extLst>
          </p:cNvPr>
          <p:cNvSpPr txBox="1">
            <a:spLocks/>
          </p:cNvSpPr>
          <p:nvPr/>
        </p:nvSpPr>
        <p:spPr>
          <a:xfrm>
            <a:off x="3423246" y="187962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a:t>
            </a:r>
            <a:r>
              <a:rPr lang="en-US" dirty="0" err="1"/>
              <a:t>pthread</a:t>
            </a:r>
            <a:endParaRPr lang="en-US" dirty="0"/>
          </a:p>
        </p:txBody>
      </p:sp>
      <p:sp>
        <p:nvSpPr>
          <p:cNvPr id="85" name="Google Shape;1255;p45">
            <a:extLst>
              <a:ext uri="{FF2B5EF4-FFF2-40B4-BE49-F238E27FC236}">
                <a16:creationId xmlns:a16="http://schemas.microsoft.com/office/drawing/2014/main" id="{7B3508B6-2372-4CF2-9284-64A72F62C0F1}"/>
              </a:ext>
            </a:extLst>
          </p:cNvPr>
          <p:cNvSpPr txBox="1">
            <a:spLocks/>
          </p:cNvSpPr>
          <p:nvPr/>
        </p:nvSpPr>
        <p:spPr>
          <a:xfrm>
            <a:off x="5193475" y="187533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-march=native</a:t>
            </a:r>
          </a:p>
        </p:txBody>
      </p:sp>
    </p:spTree>
    <p:extLst>
      <p:ext uri="{BB962C8B-B14F-4D97-AF65-F5344CB8AC3E}">
        <p14:creationId xmlns:p14="http://schemas.microsoft.com/office/powerpoint/2010/main" val="738528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LIBRARIES WE USED</a:t>
            </a:r>
            <a:endParaRPr sz="3000" dirty="0"/>
          </a:p>
        </p:txBody>
      </p:sp>
      <p:sp>
        <p:nvSpPr>
          <p:cNvPr id="1257" name="Google Shape;1257;p45"/>
          <p:cNvSpPr txBox="1">
            <a:spLocks noGrp="1"/>
          </p:cNvSpPr>
          <p:nvPr>
            <p:ph type="subTitle" idx="1"/>
          </p:nvPr>
        </p:nvSpPr>
        <p:spPr>
          <a:xfrm>
            <a:off x="425185" y="2488071"/>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using atomic operations, adding memory fences and comiler fences</a:t>
            </a:r>
            <a:endParaRPr dirty="0"/>
          </a:p>
        </p:txBody>
      </p:sp>
      <p:sp>
        <p:nvSpPr>
          <p:cNvPr id="1260" name="Google Shape;1260;p45"/>
          <p:cNvSpPr txBox="1">
            <a:spLocks noGrp="1"/>
          </p:cNvSpPr>
          <p:nvPr>
            <p:ph type="subTitle" idx="5"/>
          </p:nvPr>
        </p:nvSpPr>
        <p:spPr>
          <a:xfrm>
            <a:off x="5252252" y="2685168"/>
            <a:ext cx="1795757" cy="12006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non-thread-safe queue for thread data and thread memory</a:t>
            </a:r>
            <a:endParaRPr dirty="0"/>
          </a:p>
        </p:txBody>
      </p:sp>
      <p:sp>
        <p:nvSpPr>
          <p:cNvPr id="32" name="Google Shape;1257;p45">
            <a:extLst>
              <a:ext uri="{FF2B5EF4-FFF2-40B4-BE49-F238E27FC236}">
                <a16:creationId xmlns:a16="http://schemas.microsoft.com/office/drawing/2014/main" id="{8285EB20-4A62-4A3A-8CE0-453E6B34A7DA}"/>
              </a:ext>
            </a:extLst>
          </p:cNvPr>
          <p:cNvSpPr txBox="1">
            <a:spLocks/>
          </p:cNvSpPr>
          <p:nvPr/>
        </p:nvSpPr>
        <p:spPr>
          <a:xfrm>
            <a:off x="2035626" y="263440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allocating memory by user</a:t>
            </a:r>
          </a:p>
        </p:txBody>
      </p:sp>
      <p:sp>
        <p:nvSpPr>
          <p:cNvPr id="6" name="Google Shape;1257;p45">
            <a:extLst>
              <a:ext uri="{FF2B5EF4-FFF2-40B4-BE49-F238E27FC236}">
                <a16:creationId xmlns:a16="http://schemas.microsoft.com/office/drawing/2014/main" id="{6680587F-EC13-4FF8-BBC4-15F9E35A0B53}"/>
              </a:ext>
            </a:extLst>
          </p:cNvPr>
          <p:cNvSpPr txBox="1">
            <a:spLocks/>
          </p:cNvSpPr>
          <p:nvPr/>
        </p:nvSpPr>
        <p:spPr>
          <a:xfrm>
            <a:off x="3567501" y="2505610"/>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testing and debugging purposes</a:t>
            </a:r>
          </a:p>
        </p:txBody>
      </p:sp>
      <p:sp>
        <p:nvSpPr>
          <p:cNvPr id="1256" name="Google Shape;1256;p45"/>
          <p:cNvSpPr txBox="1">
            <a:spLocks noGrp="1"/>
          </p:cNvSpPr>
          <p:nvPr>
            <p:ph type="ctrTitle"/>
          </p:nvPr>
        </p:nvSpPr>
        <p:spPr>
          <a:xfrm>
            <a:off x="570673" y="2374541"/>
            <a:ext cx="1881301" cy="2621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atomic</a:t>
            </a:r>
            <a:endParaRPr dirty="0"/>
          </a:p>
        </p:txBody>
      </p:sp>
      <p:sp>
        <p:nvSpPr>
          <p:cNvPr id="84" name="Google Shape;1255;p45">
            <a:extLst>
              <a:ext uri="{FF2B5EF4-FFF2-40B4-BE49-F238E27FC236}">
                <a16:creationId xmlns:a16="http://schemas.microsoft.com/office/drawing/2014/main" id="{8FC055C5-9C0A-4980-83CF-47DDBF9C3E82}"/>
              </a:ext>
            </a:extLst>
          </p:cNvPr>
          <p:cNvSpPr txBox="1">
            <a:spLocks/>
          </p:cNvSpPr>
          <p:nvPr/>
        </p:nvSpPr>
        <p:spPr>
          <a:xfrm>
            <a:off x="2079349" y="1000734"/>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memory</a:t>
            </a:r>
          </a:p>
        </p:txBody>
      </p:sp>
      <p:sp>
        <p:nvSpPr>
          <p:cNvPr id="85" name="Google Shape;1255;p45">
            <a:extLst>
              <a:ext uri="{FF2B5EF4-FFF2-40B4-BE49-F238E27FC236}">
                <a16:creationId xmlns:a16="http://schemas.microsoft.com/office/drawing/2014/main" id="{7B3508B6-2372-4CF2-9284-64A72F62C0F1}"/>
              </a:ext>
            </a:extLst>
          </p:cNvPr>
          <p:cNvSpPr txBox="1">
            <a:spLocks/>
          </p:cNvSpPr>
          <p:nvPr/>
        </p:nvSpPr>
        <p:spPr>
          <a:xfrm>
            <a:off x="3504471" y="200036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iostream</a:t>
            </a:r>
          </a:p>
        </p:txBody>
      </p:sp>
      <p:sp>
        <p:nvSpPr>
          <p:cNvPr id="1255" name="Google Shape;1255;p45"/>
          <p:cNvSpPr txBox="1">
            <a:spLocks noGrp="1"/>
          </p:cNvSpPr>
          <p:nvPr>
            <p:ph type="ctrTitle" idx="2"/>
          </p:nvPr>
        </p:nvSpPr>
        <p:spPr>
          <a:xfrm>
            <a:off x="4943761" y="101013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queue</a:t>
            </a:r>
            <a:endParaRPr dirty="0"/>
          </a:p>
        </p:txBody>
      </p:sp>
      <p:grpSp>
        <p:nvGrpSpPr>
          <p:cNvPr id="52" name="Google Shape;10345;p59">
            <a:extLst>
              <a:ext uri="{FF2B5EF4-FFF2-40B4-BE49-F238E27FC236}">
                <a16:creationId xmlns:a16="http://schemas.microsoft.com/office/drawing/2014/main" id="{B7FA5DB0-E56C-4CD7-93DD-3EE5FD8C1A68}"/>
              </a:ext>
            </a:extLst>
          </p:cNvPr>
          <p:cNvGrpSpPr/>
          <p:nvPr/>
        </p:nvGrpSpPr>
        <p:grpSpPr>
          <a:xfrm>
            <a:off x="1164910" y="3978621"/>
            <a:ext cx="379489" cy="366046"/>
            <a:chOff x="1284212" y="1963766"/>
            <a:chExt cx="379489" cy="366046"/>
          </a:xfrm>
        </p:grpSpPr>
        <p:sp>
          <p:nvSpPr>
            <p:cNvPr id="53" name="Google Shape;10346;p59">
              <a:extLst>
                <a:ext uri="{FF2B5EF4-FFF2-40B4-BE49-F238E27FC236}">
                  <a16:creationId xmlns:a16="http://schemas.microsoft.com/office/drawing/2014/main" id="{9093CCCB-0617-49BE-93CD-106DDB2F5377}"/>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47;p59">
              <a:extLst>
                <a:ext uri="{FF2B5EF4-FFF2-40B4-BE49-F238E27FC236}">
                  <a16:creationId xmlns:a16="http://schemas.microsoft.com/office/drawing/2014/main" id="{035FE323-9624-442F-A8CC-48FAD6B36FAE}"/>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2075;p61">
            <a:extLst>
              <a:ext uri="{FF2B5EF4-FFF2-40B4-BE49-F238E27FC236}">
                <a16:creationId xmlns:a16="http://schemas.microsoft.com/office/drawing/2014/main" id="{8C9082CC-B233-4C89-9244-4A6798DD64B9}"/>
              </a:ext>
            </a:extLst>
          </p:cNvPr>
          <p:cNvGrpSpPr/>
          <p:nvPr/>
        </p:nvGrpSpPr>
        <p:grpSpPr>
          <a:xfrm>
            <a:off x="2852968" y="3978621"/>
            <a:ext cx="322914" cy="348543"/>
            <a:chOff x="2662884" y="1513044"/>
            <a:chExt cx="322914" cy="348543"/>
          </a:xfrm>
        </p:grpSpPr>
        <p:sp>
          <p:nvSpPr>
            <p:cNvPr id="56" name="Google Shape;12076;p61">
              <a:extLst>
                <a:ext uri="{FF2B5EF4-FFF2-40B4-BE49-F238E27FC236}">
                  <a16:creationId xmlns:a16="http://schemas.microsoft.com/office/drawing/2014/main" id="{8E09EA59-184A-4888-8B9A-261F4F57C3DF}"/>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77;p61">
              <a:extLst>
                <a:ext uri="{FF2B5EF4-FFF2-40B4-BE49-F238E27FC236}">
                  <a16:creationId xmlns:a16="http://schemas.microsoft.com/office/drawing/2014/main" id="{65B96F39-4F13-4656-840F-95AF11701005}"/>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78;p61">
              <a:extLst>
                <a:ext uri="{FF2B5EF4-FFF2-40B4-BE49-F238E27FC236}">
                  <a16:creationId xmlns:a16="http://schemas.microsoft.com/office/drawing/2014/main" id="{0F7F5E29-8491-4482-A515-D543CED5BC1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79;p61">
              <a:extLst>
                <a:ext uri="{FF2B5EF4-FFF2-40B4-BE49-F238E27FC236}">
                  <a16:creationId xmlns:a16="http://schemas.microsoft.com/office/drawing/2014/main" id="{1A325CC1-227E-40C4-8532-29EB2AFC2DA7}"/>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80;p61">
              <a:extLst>
                <a:ext uri="{FF2B5EF4-FFF2-40B4-BE49-F238E27FC236}">
                  <a16:creationId xmlns:a16="http://schemas.microsoft.com/office/drawing/2014/main" id="{9451CA81-D89A-4AA8-BD4F-C9D9A198E4C5}"/>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81;p61">
              <a:extLst>
                <a:ext uri="{FF2B5EF4-FFF2-40B4-BE49-F238E27FC236}">
                  <a16:creationId xmlns:a16="http://schemas.microsoft.com/office/drawing/2014/main" id="{27582E06-B0FB-4F10-B6F5-77A27E430632}"/>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82;p61">
              <a:extLst>
                <a:ext uri="{FF2B5EF4-FFF2-40B4-BE49-F238E27FC236}">
                  <a16:creationId xmlns:a16="http://schemas.microsoft.com/office/drawing/2014/main" id="{5DC11DEB-E792-412B-929E-C87B2C89B853}"/>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83;p61">
              <a:extLst>
                <a:ext uri="{FF2B5EF4-FFF2-40B4-BE49-F238E27FC236}">
                  <a16:creationId xmlns:a16="http://schemas.microsoft.com/office/drawing/2014/main" id="{5F6BED2D-6645-4286-A5C2-95BF5AF5C4DD}"/>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84;p61">
              <a:extLst>
                <a:ext uri="{FF2B5EF4-FFF2-40B4-BE49-F238E27FC236}">
                  <a16:creationId xmlns:a16="http://schemas.microsoft.com/office/drawing/2014/main" id="{E72B7851-FB40-4646-865A-1D0291EF5779}"/>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085;p61">
              <a:extLst>
                <a:ext uri="{FF2B5EF4-FFF2-40B4-BE49-F238E27FC236}">
                  <a16:creationId xmlns:a16="http://schemas.microsoft.com/office/drawing/2014/main" id="{65260EDF-4802-4A7F-9C7F-518E19BA1DE5}"/>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0356;p59">
            <a:extLst>
              <a:ext uri="{FF2B5EF4-FFF2-40B4-BE49-F238E27FC236}">
                <a16:creationId xmlns:a16="http://schemas.microsoft.com/office/drawing/2014/main" id="{D75DB0AF-A05B-4AF9-BE9D-F3CEF07176B2}"/>
              </a:ext>
            </a:extLst>
          </p:cNvPr>
          <p:cNvGrpSpPr/>
          <p:nvPr/>
        </p:nvGrpSpPr>
        <p:grpSpPr>
          <a:xfrm>
            <a:off x="4292446" y="3974591"/>
            <a:ext cx="399812" cy="306477"/>
            <a:chOff x="2567841" y="1994124"/>
            <a:chExt cx="399812" cy="306477"/>
          </a:xfrm>
        </p:grpSpPr>
        <p:sp>
          <p:nvSpPr>
            <p:cNvPr id="67" name="Google Shape;10357;p59">
              <a:extLst>
                <a:ext uri="{FF2B5EF4-FFF2-40B4-BE49-F238E27FC236}">
                  <a16:creationId xmlns:a16="http://schemas.microsoft.com/office/drawing/2014/main" id="{FF38E8ED-779F-42FC-85A1-B1FEFB1F0D00}"/>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358;p59">
              <a:extLst>
                <a:ext uri="{FF2B5EF4-FFF2-40B4-BE49-F238E27FC236}">
                  <a16:creationId xmlns:a16="http://schemas.microsoft.com/office/drawing/2014/main" id="{CB3711AB-3D95-456E-B6E2-9B3EE0B9883C}"/>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59;p59">
              <a:extLst>
                <a:ext uri="{FF2B5EF4-FFF2-40B4-BE49-F238E27FC236}">
                  <a16:creationId xmlns:a16="http://schemas.microsoft.com/office/drawing/2014/main" id="{CECCBB45-EE5A-4399-A769-9DD4AF3DE4B7}"/>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692;p62">
            <a:extLst>
              <a:ext uri="{FF2B5EF4-FFF2-40B4-BE49-F238E27FC236}">
                <a16:creationId xmlns:a16="http://schemas.microsoft.com/office/drawing/2014/main" id="{7E447DA4-A6ED-4CE6-91B7-06798C308302}"/>
              </a:ext>
            </a:extLst>
          </p:cNvPr>
          <p:cNvGrpSpPr/>
          <p:nvPr/>
        </p:nvGrpSpPr>
        <p:grpSpPr>
          <a:xfrm>
            <a:off x="5807854" y="3997718"/>
            <a:ext cx="306759" cy="351445"/>
            <a:chOff x="859262" y="3353920"/>
            <a:chExt cx="306759" cy="351445"/>
          </a:xfrm>
        </p:grpSpPr>
        <p:sp>
          <p:nvSpPr>
            <p:cNvPr id="71" name="Google Shape;12693;p62">
              <a:extLst>
                <a:ext uri="{FF2B5EF4-FFF2-40B4-BE49-F238E27FC236}">
                  <a16:creationId xmlns:a16="http://schemas.microsoft.com/office/drawing/2014/main" id="{C1BA9129-2455-418D-B7CD-79D45978E95C}"/>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694;p62">
              <a:extLst>
                <a:ext uri="{FF2B5EF4-FFF2-40B4-BE49-F238E27FC236}">
                  <a16:creationId xmlns:a16="http://schemas.microsoft.com/office/drawing/2014/main" id="{41D5E7BF-DF27-4771-9D9C-3D4788D76361}"/>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695;p62">
              <a:extLst>
                <a:ext uri="{FF2B5EF4-FFF2-40B4-BE49-F238E27FC236}">
                  <a16:creationId xmlns:a16="http://schemas.microsoft.com/office/drawing/2014/main" id="{262F5588-21C7-463C-9876-B3ED4F13C886}"/>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696;p62">
              <a:extLst>
                <a:ext uri="{FF2B5EF4-FFF2-40B4-BE49-F238E27FC236}">
                  <a16:creationId xmlns:a16="http://schemas.microsoft.com/office/drawing/2014/main" id="{5FC60D6B-7A2C-4503-9657-A68BB7E2EBA6}"/>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697;p62">
              <a:extLst>
                <a:ext uri="{FF2B5EF4-FFF2-40B4-BE49-F238E27FC236}">
                  <a16:creationId xmlns:a16="http://schemas.microsoft.com/office/drawing/2014/main" id="{06FF5C4F-6C89-47D1-A4E7-5F151CB20456}"/>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8527;p54">
            <a:extLst>
              <a:ext uri="{FF2B5EF4-FFF2-40B4-BE49-F238E27FC236}">
                <a16:creationId xmlns:a16="http://schemas.microsoft.com/office/drawing/2014/main" id="{06DA6028-C946-4DCB-940B-233B4D6D95D2}"/>
              </a:ext>
            </a:extLst>
          </p:cNvPr>
          <p:cNvGrpSpPr/>
          <p:nvPr/>
        </p:nvGrpSpPr>
        <p:grpSpPr>
          <a:xfrm>
            <a:off x="591252" y="1302086"/>
            <a:ext cx="7669768" cy="1287399"/>
            <a:chOff x="1247650" y="2075423"/>
            <a:chExt cx="6648477" cy="1557238"/>
          </a:xfrm>
        </p:grpSpPr>
        <p:sp>
          <p:nvSpPr>
            <p:cNvPr id="93" name="Google Shape;8528;p54">
              <a:extLst>
                <a:ext uri="{FF2B5EF4-FFF2-40B4-BE49-F238E27FC236}">
                  <a16:creationId xmlns:a16="http://schemas.microsoft.com/office/drawing/2014/main" id="{3B36F105-6EF0-4892-BB51-90692F663D64}"/>
                </a:ext>
              </a:extLst>
            </p:cNvPr>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6"/>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529;p54">
              <a:extLst>
                <a:ext uri="{FF2B5EF4-FFF2-40B4-BE49-F238E27FC236}">
                  <a16:creationId xmlns:a16="http://schemas.microsoft.com/office/drawing/2014/main" id="{11715F52-6ED3-498F-B300-50D9C43A98BC}"/>
                </a:ext>
              </a:extLst>
            </p:cNvPr>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1"/>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530;p54">
              <a:extLst>
                <a:ext uri="{FF2B5EF4-FFF2-40B4-BE49-F238E27FC236}">
                  <a16:creationId xmlns:a16="http://schemas.microsoft.com/office/drawing/2014/main" id="{25FE475E-861B-45C5-AB7B-D7B5EC69FF3B}"/>
                </a:ext>
              </a:extLst>
            </p:cNvPr>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tx2"/>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531;p54">
              <a:extLst>
                <a:ext uri="{FF2B5EF4-FFF2-40B4-BE49-F238E27FC236}">
                  <a16:creationId xmlns:a16="http://schemas.microsoft.com/office/drawing/2014/main" id="{79F403EC-617E-46EE-A44A-E00E27309F03}"/>
                </a:ext>
              </a:extLst>
            </p:cNvPr>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532;p54">
              <a:extLst>
                <a:ext uri="{FF2B5EF4-FFF2-40B4-BE49-F238E27FC236}">
                  <a16:creationId xmlns:a16="http://schemas.microsoft.com/office/drawing/2014/main" id="{05AF895E-33DC-431A-BC98-0D74A43EAD32}"/>
                </a:ext>
              </a:extLst>
            </p:cNvPr>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2"/>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533;p54">
              <a:extLst>
                <a:ext uri="{FF2B5EF4-FFF2-40B4-BE49-F238E27FC236}">
                  <a16:creationId xmlns:a16="http://schemas.microsoft.com/office/drawing/2014/main" id="{30534660-138B-4257-9130-A7A1802CF83A}"/>
                </a:ext>
              </a:extLst>
            </p:cNvPr>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1255;p45">
            <a:extLst>
              <a:ext uri="{FF2B5EF4-FFF2-40B4-BE49-F238E27FC236}">
                <a16:creationId xmlns:a16="http://schemas.microsoft.com/office/drawing/2014/main" id="{637E2576-BF77-4F85-BCF1-BBCFFA977BE6}"/>
              </a:ext>
            </a:extLst>
          </p:cNvPr>
          <p:cNvSpPr txBox="1">
            <a:spLocks/>
          </p:cNvSpPr>
          <p:nvPr/>
        </p:nvSpPr>
        <p:spPr>
          <a:xfrm>
            <a:off x="6442750" y="2002570"/>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thread</a:t>
            </a:r>
          </a:p>
        </p:txBody>
      </p:sp>
      <p:sp>
        <p:nvSpPr>
          <p:cNvPr id="100" name="Google Shape;1260;p45">
            <a:extLst>
              <a:ext uri="{FF2B5EF4-FFF2-40B4-BE49-F238E27FC236}">
                <a16:creationId xmlns:a16="http://schemas.microsoft.com/office/drawing/2014/main" id="{F1901E21-70BE-4501-9E8B-58ECD18E8D7C}"/>
              </a:ext>
            </a:extLst>
          </p:cNvPr>
          <p:cNvSpPr txBox="1">
            <a:spLocks/>
          </p:cNvSpPr>
          <p:nvPr/>
        </p:nvSpPr>
        <p:spPr>
          <a:xfrm>
            <a:off x="6827522" y="2448048"/>
            <a:ext cx="1795757" cy="1200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testing and performance evaluation, used for creating threads</a:t>
            </a:r>
          </a:p>
        </p:txBody>
      </p:sp>
      <p:sp>
        <p:nvSpPr>
          <p:cNvPr id="11" name="Google Shape;12902;p63">
            <a:extLst>
              <a:ext uri="{FF2B5EF4-FFF2-40B4-BE49-F238E27FC236}">
                <a16:creationId xmlns:a16="http://schemas.microsoft.com/office/drawing/2014/main" id="{EF3CC041-DE4E-4D00-8E74-8183227FE1CD}"/>
              </a:ext>
            </a:extLst>
          </p:cNvPr>
          <p:cNvSpPr/>
          <p:nvPr/>
        </p:nvSpPr>
        <p:spPr>
          <a:xfrm>
            <a:off x="7566175" y="4028791"/>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00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 AND</a:t>
            </a:r>
            <a:br>
              <a:rPr lang="en" dirty="0"/>
            </a:br>
            <a:r>
              <a:rPr lang="en" dirty="0"/>
              <a:t>USING EXAMPLES</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this project perform and used</a:t>
            </a:r>
            <a:endParaRPr dirty="0"/>
          </a:p>
        </p:txBody>
      </p:sp>
      <p:sp>
        <p:nvSpPr>
          <p:cNvPr id="473" name="Google Shape;473;p27"/>
          <p:cNvSpPr txBox="1">
            <a:spLocks noGrp="1"/>
          </p:cNvSpPr>
          <p:nvPr>
            <p:ph type="ctrTitle" idx="4"/>
          </p:nvPr>
        </p:nvSpPr>
        <p:spPr>
          <a:xfrm>
            <a:off x="3500009" y="3396800"/>
            <a:ext cx="207270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br>
              <a:rPr lang="en" dirty="0"/>
            </a:br>
            <a:r>
              <a:rPr lang="en" dirty="0"/>
              <a:t>AND </a:t>
            </a:r>
            <a:r>
              <a:rPr lang="en-US" dirty="0"/>
              <a:t>CHALLENGES</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project about</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3545926" y="3829680"/>
            <a:ext cx="22517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implemented and what was the challenges, optimizations and additional features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CHALLENGES</a:t>
            </a:r>
            <a:endParaRPr sz="3000" dirty="0"/>
          </a:p>
        </p:txBody>
      </p:sp>
      <p:sp>
        <p:nvSpPr>
          <p:cNvPr id="1140" name="Google Shape;1140;p41"/>
          <p:cNvSpPr txBox="1">
            <a:spLocks noGrp="1"/>
          </p:cNvSpPr>
          <p:nvPr>
            <p:ph type="ctrTitle"/>
          </p:nvPr>
        </p:nvSpPr>
        <p:spPr>
          <a:xfrm>
            <a:off x="915161" y="2299544"/>
            <a:ext cx="18813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KNOWLEDGE</a:t>
            </a:r>
            <a:endParaRPr dirty="0"/>
          </a:p>
        </p:txBody>
      </p:sp>
      <p:sp>
        <p:nvSpPr>
          <p:cNvPr id="1141" name="Google Shape;1141;p41"/>
          <p:cNvSpPr txBox="1">
            <a:spLocks noGrp="1"/>
          </p:cNvSpPr>
          <p:nvPr>
            <p:ph type="subTitle" idx="1"/>
          </p:nvPr>
        </p:nvSpPr>
        <p:spPr>
          <a:xfrm>
            <a:off x="439383" y="1835709"/>
            <a:ext cx="272093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 had to learn a lot to complete this project, and extending my knowledge aiming to find solutions to problems I had.</a:t>
            </a:r>
            <a:endParaRPr dirty="0"/>
          </a:p>
        </p:txBody>
      </p:sp>
      <p:sp>
        <p:nvSpPr>
          <p:cNvPr id="1142" name="Google Shape;1142;p41"/>
          <p:cNvSpPr txBox="1">
            <a:spLocks noGrp="1"/>
          </p:cNvSpPr>
          <p:nvPr>
            <p:ph type="subTitle" idx="3"/>
          </p:nvPr>
        </p:nvSpPr>
        <p:spPr>
          <a:xfrm>
            <a:off x="5983636" y="1827979"/>
            <a:ext cx="2630237"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Debugging is always a challenge, especially when running multithreading programs, where any execute yields different result. </a:t>
            </a:r>
            <a:endParaRPr dirty="0"/>
          </a:p>
        </p:txBody>
      </p:sp>
      <p:sp>
        <p:nvSpPr>
          <p:cNvPr id="1143" name="Google Shape;1143;p41"/>
          <p:cNvSpPr txBox="1">
            <a:spLocks noGrp="1"/>
          </p:cNvSpPr>
          <p:nvPr>
            <p:ph type="ctrTitle" idx="2"/>
          </p:nvPr>
        </p:nvSpPr>
        <p:spPr>
          <a:xfrm>
            <a:off x="6345518" y="2299544"/>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DEBUGGING</a:t>
            </a:r>
            <a:endParaRPr dirty="0"/>
          </a:p>
        </p:txBody>
      </p:sp>
      <p:sp>
        <p:nvSpPr>
          <p:cNvPr id="1144" name="Google Shape;1144;p41"/>
          <p:cNvSpPr txBox="1">
            <a:spLocks noGrp="1"/>
          </p:cNvSpPr>
          <p:nvPr>
            <p:ph type="ctrTitle" idx="4"/>
          </p:nvPr>
        </p:nvSpPr>
        <p:spPr>
          <a:xfrm>
            <a:off x="915161" y="286152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a:t>
            </a:r>
            <a:r>
              <a:rPr lang="en-US" dirty="0"/>
              <a:t>MPATIBILITY</a:t>
            </a:r>
            <a:endParaRPr dirty="0"/>
          </a:p>
        </p:txBody>
      </p:sp>
      <p:sp>
        <p:nvSpPr>
          <p:cNvPr id="1145" name="Google Shape;1145;p41"/>
          <p:cNvSpPr txBox="1">
            <a:spLocks noGrp="1"/>
          </p:cNvSpPr>
          <p:nvPr>
            <p:ph type="subTitle" idx="5"/>
          </p:nvPr>
        </p:nvSpPr>
        <p:spPr>
          <a:xfrm>
            <a:off x="723511" y="3353275"/>
            <a:ext cx="2357078"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Sometimes things worked at my computer but didn’t work at CSL3 server, or vice versa. </a:t>
            </a:r>
            <a:endParaRPr dirty="0"/>
          </a:p>
        </p:txBody>
      </p:sp>
      <p:sp>
        <p:nvSpPr>
          <p:cNvPr id="1146" name="Google Shape;1146;p41"/>
          <p:cNvSpPr txBox="1">
            <a:spLocks noGrp="1"/>
          </p:cNvSpPr>
          <p:nvPr>
            <p:ph type="ctrTitle" idx="6"/>
          </p:nvPr>
        </p:nvSpPr>
        <p:spPr>
          <a:xfrm>
            <a:off x="6345518" y="2861525"/>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SEARCHING</a:t>
            </a:r>
            <a:endParaRPr dirty="0"/>
          </a:p>
        </p:txBody>
      </p:sp>
      <p:sp>
        <p:nvSpPr>
          <p:cNvPr id="1147" name="Google Shape;1147;p41"/>
          <p:cNvSpPr txBox="1">
            <a:spLocks noGrp="1"/>
          </p:cNvSpPr>
          <p:nvPr>
            <p:ph type="subTitle" idx="7"/>
          </p:nvPr>
        </p:nvSpPr>
        <p:spPr>
          <a:xfrm>
            <a:off x="5754137" y="3294148"/>
            <a:ext cx="3243597" cy="11264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ometimes I was searching for a solution to a problem all over the internet, for example, I wasn’t aware that “compare_exchange_weak” is changing the other pointer in case of failure, which led to segfaults.</a:t>
            </a:r>
            <a:endParaRPr dirty="0"/>
          </a:p>
        </p:txBody>
      </p:sp>
      <p:sp>
        <p:nvSpPr>
          <p:cNvPr id="1148" name="Google Shape;1148;p41"/>
          <p:cNvSpPr/>
          <p:nvPr/>
        </p:nvSpPr>
        <p:spPr>
          <a:xfrm>
            <a:off x="3174876" y="1346300"/>
            <a:ext cx="2794205" cy="2794153"/>
          </a:xfrm>
          <a:custGeom>
            <a:avLst/>
            <a:gdLst/>
            <a:ahLst/>
            <a:cxnLst/>
            <a:rect l="l" t="t" r="r" b="b"/>
            <a:pathLst>
              <a:path w="53593" h="53592" extrusionOk="0">
                <a:moveTo>
                  <a:pt x="26790" y="454"/>
                </a:moveTo>
                <a:cubicBezTo>
                  <a:pt x="41319" y="454"/>
                  <a:pt x="53139" y="12273"/>
                  <a:pt x="53139" y="26789"/>
                </a:cubicBezTo>
                <a:cubicBezTo>
                  <a:pt x="53139" y="41318"/>
                  <a:pt x="41319" y="53138"/>
                  <a:pt x="26790" y="53138"/>
                </a:cubicBezTo>
                <a:cubicBezTo>
                  <a:pt x="12274" y="53138"/>
                  <a:pt x="454" y="41318"/>
                  <a:pt x="454" y="26789"/>
                </a:cubicBezTo>
                <a:cubicBezTo>
                  <a:pt x="454" y="12273"/>
                  <a:pt x="12274" y="454"/>
                  <a:pt x="26790" y="454"/>
                </a:cubicBezTo>
                <a:close/>
                <a:moveTo>
                  <a:pt x="26790" y="0"/>
                </a:moveTo>
                <a:cubicBezTo>
                  <a:pt x="12022" y="0"/>
                  <a:pt x="1" y="12021"/>
                  <a:pt x="1" y="26789"/>
                </a:cubicBezTo>
                <a:cubicBezTo>
                  <a:pt x="1" y="41570"/>
                  <a:pt x="12022" y="53591"/>
                  <a:pt x="26790" y="53591"/>
                </a:cubicBezTo>
                <a:cubicBezTo>
                  <a:pt x="41571" y="53591"/>
                  <a:pt x="53592" y="41570"/>
                  <a:pt x="53592" y="26789"/>
                </a:cubicBezTo>
                <a:cubicBezTo>
                  <a:pt x="53592" y="12021"/>
                  <a:pt x="41571" y="0"/>
                  <a:pt x="26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363449" y="1535500"/>
            <a:ext cx="2417042" cy="2416417"/>
          </a:xfrm>
          <a:custGeom>
            <a:avLst/>
            <a:gdLst/>
            <a:ahLst/>
            <a:cxnLst/>
            <a:rect l="l" t="t" r="r" b="b"/>
            <a:pathLst>
              <a:path w="46359" h="46347" extrusionOk="0">
                <a:moveTo>
                  <a:pt x="23173" y="441"/>
                </a:moveTo>
                <a:cubicBezTo>
                  <a:pt x="35711" y="441"/>
                  <a:pt x="45905" y="10635"/>
                  <a:pt x="45905" y="23160"/>
                </a:cubicBezTo>
                <a:cubicBezTo>
                  <a:pt x="45905" y="35698"/>
                  <a:pt x="35711" y="45892"/>
                  <a:pt x="23186" y="45892"/>
                </a:cubicBezTo>
                <a:cubicBezTo>
                  <a:pt x="10661" y="45892"/>
                  <a:pt x="466" y="35698"/>
                  <a:pt x="466" y="23160"/>
                </a:cubicBezTo>
                <a:cubicBezTo>
                  <a:pt x="466" y="10635"/>
                  <a:pt x="10648" y="441"/>
                  <a:pt x="23173" y="441"/>
                </a:cubicBezTo>
                <a:close/>
                <a:moveTo>
                  <a:pt x="23173" y="0"/>
                </a:moveTo>
                <a:cubicBezTo>
                  <a:pt x="10396" y="0"/>
                  <a:pt x="0" y="10383"/>
                  <a:pt x="0" y="23160"/>
                </a:cubicBezTo>
                <a:cubicBezTo>
                  <a:pt x="0" y="35950"/>
                  <a:pt x="10396" y="46346"/>
                  <a:pt x="23173" y="46346"/>
                </a:cubicBezTo>
                <a:cubicBezTo>
                  <a:pt x="35963" y="46346"/>
                  <a:pt x="46359" y="35938"/>
                  <a:pt x="46359" y="23160"/>
                </a:cubicBezTo>
                <a:cubicBezTo>
                  <a:pt x="46359" y="10396"/>
                  <a:pt x="35963" y="0"/>
                  <a:pt x="2317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471839" y="1723396"/>
            <a:ext cx="2120119" cy="2039932"/>
          </a:xfrm>
          <a:custGeom>
            <a:avLst/>
            <a:gdLst/>
            <a:ahLst/>
            <a:cxnLst/>
            <a:rect l="l" t="t" r="r" b="b"/>
            <a:pathLst>
              <a:path w="40664" h="39126" extrusionOk="0">
                <a:moveTo>
                  <a:pt x="21094" y="454"/>
                </a:moveTo>
                <a:cubicBezTo>
                  <a:pt x="31641" y="466"/>
                  <a:pt x="40197" y="9010"/>
                  <a:pt x="40210" y="19556"/>
                </a:cubicBezTo>
                <a:cubicBezTo>
                  <a:pt x="40210" y="27293"/>
                  <a:pt x="35547" y="34262"/>
                  <a:pt x="28415" y="37210"/>
                </a:cubicBezTo>
                <a:cubicBezTo>
                  <a:pt x="26049" y="38191"/>
                  <a:pt x="23565" y="38667"/>
                  <a:pt x="21102" y="38667"/>
                </a:cubicBezTo>
                <a:cubicBezTo>
                  <a:pt x="16129" y="38667"/>
                  <a:pt x="11243" y="36726"/>
                  <a:pt x="7586" y="33077"/>
                </a:cubicBezTo>
                <a:cubicBezTo>
                  <a:pt x="2130" y="27608"/>
                  <a:pt x="492" y="19393"/>
                  <a:pt x="3440" y="12248"/>
                </a:cubicBezTo>
                <a:cubicBezTo>
                  <a:pt x="6402" y="5116"/>
                  <a:pt x="13370" y="454"/>
                  <a:pt x="21094" y="454"/>
                </a:cubicBezTo>
                <a:close/>
                <a:moveTo>
                  <a:pt x="21107" y="0"/>
                </a:moveTo>
                <a:cubicBezTo>
                  <a:pt x="16017" y="0"/>
                  <a:pt x="11015" y="1989"/>
                  <a:pt x="7271" y="5733"/>
                </a:cubicBezTo>
                <a:cubicBezTo>
                  <a:pt x="1676" y="11328"/>
                  <a:pt x="0" y="19733"/>
                  <a:pt x="3025" y="27041"/>
                </a:cubicBezTo>
                <a:cubicBezTo>
                  <a:pt x="6049" y="34362"/>
                  <a:pt x="13181" y="39126"/>
                  <a:pt x="21094" y="39126"/>
                </a:cubicBezTo>
                <a:cubicBezTo>
                  <a:pt x="31893" y="39113"/>
                  <a:pt x="40651" y="30355"/>
                  <a:pt x="40663" y="19556"/>
                </a:cubicBezTo>
                <a:cubicBezTo>
                  <a:pt x="40663" y="11643"/>
                  <a:pt x="35888" y="4511"/>
                  <a:pt x="28579" y="1487"/>
                </a:cubicBezTo>
                <a:cubicBezTo>
                  <a:pt x="26161" y="486"/>
                  <a:pt x="23624" y="0"/>
                  <a:pt x="2110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674854" y="1911761"/>
            <a:ext cx="1728515" cy="1663030"/>
          </a:xfrm>
          <a:custGeom>
            <a:avLst/>
            <a:gdLst/>
            <a:ahLst/>
            <a:cxnLst/>
            <a:rect l="l" t="t" r="r" b="b"/>
            <a:pathLst>
              <a:path w="33153" h="31897" extrusionOk="0">
                <a:moveTo>
                  <a:pt x="17200" y="457"/>
                </a:moveTo>
                <a:cubicBezTo>
                  <a:pt x="25756" y="470"/>
                  <a:pt x="32687" y="7400"/>
                  <a:pt x="32699" y="15943"/>
                </a:cubicBezTo>
                <a:cubicBezTo>
                  <a:pt x="32699" y="22219"/>
                  <a:pt x="28919" y="27864"/>
                  <a:pt x="23135" y="30258"/>
                </a:cubicBezTo>
                <a:cubicBezTo>
                  <a:pt x="21216" y="31055"/>
                  <a:pt x="19202" y="31442"/>
                  <a:pt x="17207" y="31442"/>
                </a:cubicBezTo>
                <a:cubicBezTo>
                  <a:pt x="13176" y="31442"/>
                  <a:pt x="9217" y="29864"/>
                  <a:pt x="6250" y="26906"/>
                </a:cubicBezTo>
                <a:cubicBezTo>
                  <a:pt x="1815" y="22471"/>
                  <a:pt x="491" y="15805"/>
                  <a:pt x="2886" y="10021"/>
                </a:cubicBezTo>
                <a:cubicBezTo>
                  <a:pt x="5292" y="4225"/>
                  <a:pt x="10938" y="457"/>
                  <a:pt x="17200" y="457"/>
                </a:cubicBezTo>
                <a:close/>
                <a:moveTo>
                  <a:pt x="17222" y="0"/>
                </a:moveTo>
                <a:cubicBezTo>
                  <a:pt x="13069" y="0"/>
                  <a:pt x="8988" y="1625"/>
                  <a:pt x="5935" y="4678"/>
                </a:cubicBezTo>
                <a:cubicBezTo>
                  <a:pt x="1374" y="9227"/>
                  <a:pt x="0" y="16095"/>
                  <a:pt x="2470" y="22055"/>
                </a:cubicBezTo>
                <a:cubicBezTo>
                  <a:pt x="4940" y="28002"/>
                  <a:pt x="10749" y="31896"/>
                  <a:pt x="17200" y="31896"/>
                </a:cubicBezTo>
                <a:cubicBezTo>
                  <a:pt x="26008" y="31884"/>
                  <a:pt x="33140" y="24751"/>
                  <a:pt x="33153" y="15943"/>
                </a:cubicBezTo>
                <a:cubicBezTo>
                  <a:pt x="33153" y="9504"/>
                  <a:pt x="29272" y="3683"/>
                  <a:pt x="23312" y="1213"/>
                </a:cubicBezTo>
                <a:cubicBezTo>
                  <a:pt x="21341" y="396"/>
                  <a:pt x="19273" y="0"/>
                  <a:pt x="1722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8999970">
            <a:off x="3174921" y="1347034"/>
            <a:ext cx="2794158" cy="2793489"/>
          </a:xfrm>
          <a:prstGeom prst="blockArc">
            <a:avLst>
              <a:gd name="adj1" fmla="val 15791057"/>
              <a:gd name="adj2" fmla="val 10360267"/>
              <a:gd name="adj3" fmla="val 8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363451" y="1535447"/>
            <a:ext cx="2417100" cy="2416500"/>
          </a:xfrm>
          <a:prstGeom prst="blockArc">
            <a:avLst>
              <a:gd name="adj1" fmla="val 18313733"/>
              <a:gd name="adj2" fmla="val 10538502"/>
              <a:gd name="adj3" fmla="val 1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4870002">
            <a:off x="3552388" y="1724236"/>
            <a:ext cx="2039591" cy="2038998"/>
          </a:xfrm>
          <a:prstGeom prst="blockArc">
            <a:avLst>
              <a:gd name="adj1" fmla="val 2412399"/>
              <a:gd name="adj2" fmla="val 10510293"/>
              <a:gd name="adj3" fmla="val 1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788870">
            <a:off x="3743754" y="1915710"/>
            <a:ext cx="1656523" cy="1655871"/>
          </a:xfrm>
          <a:prstGeom prst="blockArc">
            <a:avLst>
              <a:gd name="adj1" fmla="val 19721094"/>
              <a:gd name="adj2" fmla="val 10510293"/>
              <a:gd name="adj3" fmla="val 12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6" name="Google Shape;1156;p41"/>
          <p:cNvCxnSpPr/>
          <p:nvPr/>
        </p:nvCxnSpPr>
        <p:spPr>
          <a:xfrm>
            <a:off x="2068344" y="2735750"/>
            <a:ext cx="1716900" cy="0"/>
          </a:xfrm>
          <a:prstGeom prst="straightConnector1">
            <a:avLst/>
          </a:prstGeom>
          <a:noFill/>
          <a:ln w="19050" cap="flat" cmpd="sng">
            <a:solidFill>
              <a:schemeClr val="accent2"/>
            </a:solidFill>
            <a:prstDash val="solid"/>
            <a:round/>
            <a:headEnd type="none" w="med" len="med"/>
            <a:tailEnd type="oval" w="med" len="med"/>
          </a:ln>
        </p:spPr>
      </p:cxnSp>
      <p:cxnSp>
        <p:nvCxnSpPr>
          <p:cNvPr id="1157" name="Google Shape;1157;p41"/>
          <p:cNvCxnSpPr/>
          <p:nvPr/>
        </p:nvCxnSpPr>
        <p:spPr>
          <a:xfrm>
            <a:off x="2068344" y="3062800"/>
            <a:ext cx="1577400" cy="0"/>
          </a:xfrm>
          <a:prstGeom prst="straightConnector1">
            <a:avLst/>
          </a:prstGeom>
          <a:noFill/>
          <a:ln w="19050" cap="flat" cmpd="sng">
            <a:solidFill>
              <a:schemeClr val="accent4"/>
            </a:solidFill>
            <a:prstDash val="solid"/>
            <a:round/>
            <a:headEnd type="none" w="med" len="med"/>
            <a:tailEnd type="oval" w="med" len="med"/>
          </a:ln>
        </p:spPr>
      </p:cxnSp>
      <p:cxnSp>
        <p:nvCxnSpPr>
          <p:cNvPr id="1158" name="Google Shape;1158;p41"/>
          <p:cNvCxnSpPr/>
          <p:nvPr/>
        </p:nvCxnSpPr>
        <p:spPr>
          <a:xfrm rot="10800000">
            <a:off x="5715844" y="2735750"/>
            <a:ext cx="1310100" cy="0"/>
          </a:xfrm>
          <a:prstGeom prst="straightConnector1">
            <a:avLst/>
          </a:prstGeom>
          <a:noFill/>
          <a:ln w="19050" cap="flat" cmpd="sng">
            <a:solidFill>
              <a:schemeClr val="accent3"/>
            </a:solidFill>
            <a:prstDash val="solid"/>
            <a:round/>
            <a:headEnd type="none" w="med" len="med"/>
            <a:tailEnd type="oval" w="med" len="med"/>
          </a:ln>
        </p:spPr>
      </p:cxnSp>
      <p:cxnSp>
        <p:nvCxnSpPr>
          <p:cNvPr id="1159" name="Google Shape;1159;p41"/>
          <p:cNvCxnSpPr/>
          <p:nvPr/>
        </p:nvCxnSpPr>
        <p:spPr>
          <a:xfrm rot="10800000">
            <a:off x="5878144" y="3062800"/>
            <a:ext cx="1147800" cy="0"/>
          </a:xfrm>
          <a:prstGeom prst="straightConnector1">
            <a:avLst/>
          </a:prstGeom>
          <a:noFill/>
          <a:ln w="19050" cap="flat" cmpd="sng">
            <a:solidFill>
              <a:schemeClr val="accent1"/>
            </a:solidFill>
            <a:prstDash val="solid"/>
            <a:round/>
            <a:headEnd type="none" w="med" len="med"/>
            <a:tailEnd type="oval" w="med" len="med"/>
          </a:ln>
        </p:spPr>
      </p:cxnSp>
    </p:spTree>
    <p:extLst>
      <p:ext uri="{BB962C8B-B14F-4D97-AF65-F5344CB8AC3E}">
        <p14:creationId xmlns:p14="http://schemas.microsoft.com/office/powerpoint/2010/main" val="2337813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405087" cy="3406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did not apply any significant optimizations; due to the fact I couldn’t do it without changing the logic of the queue, so I found it hard to optimize the code.</a:t>
            </a:r>
          </a:p>
          <a:p>
            <a:pPr marL="0" lvl="0" indent="0" algn="l" rtl="0">
              <a:spcBef>
                <a:spcPts val="0"/>
              </a:spcBef>
              <a:spcAft>
                <a:spcPts val="0"/>
              </a:spcAft>
              <a:buNone/>
            </a:pPr>
            <a:r>
              <a:rPr lang="en-US" dirty="0"/>
              <a:t>For example, I was trying to optimize using prior knowledge about the queue, like one dequeuer and many enqueuer, or vice versa. Having an optimization for this means changing the whole logic of the queue.</a:t>
            </a:r>
          </a:p>
          <a:p>
            <a:pPr marL="0" lvl="0" indent="0" algn="l" rtl="0">
              <a:spcBef>
                <a:spcPts val="0"/>
              </a:spcBef>
              <a:spcAft>
                <a:spcPts val="0"/>
              </a:spcAft>
              <a:buNone/>
            </a:pPr>
            <a:r>
              <a:rPr lang="en-US" dirty="0"/>
              <a:t>I also thought of optimizing the queue, and making it NUMA-Aware, using thread’s local memory, instead of queue’s thread-safe memory, but I was not able doing it since the thread-safe memory will be connected later to the tail of the queue (and then become shared memory, and therefore, cannot be local).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OPTIMIZATIONS</a:t>
            </a:r>
            <a:endParaRPr dirty="0"/>
          </a:p>
        </p:txBody>
      </p:sp>
    </p:spTree>
    <p:extLst>
      <p:ext uri="{BB962C8B-B14F-4D97-AF65-F5344CB8AC3E}">
        <p14:creationId xmlns:p14="http://schemas.microsoft.com/office/powerpoint/2010/main" val="22863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405087"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add 2 features to the queue, which I find useful.</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ADDITIONAL FEATURES</a:t>
            </a:r>
            <a:endParaRPr dirty="0"/>
          </a:p>
        </p:txBody>
      </p:sp>
      <p:sp>
        <p:nvSpPr>
          <p:cNvPr id="4" name="Google Shape;506;p28">
            <a:extLst>
              <a:ext uri="{FF2B5EF4-FFF2-40B4-BE49-F238E27FC236}">
                <a16:creationId xmlns:a16="http://schemas.microsoft.com/office/drawing/2014/main" id="{72957590-D9E1-448D-B012-833B7220308F}"/>
              </a:ext>
            </a:extLst>
          </p:cNvPr>
          <p:cNvSpPr txBox="1">
            <a:spLocks/>
          </p:cNvSpPr>
          <p:nvPr/>
        </p:nvSpPr>
        <p:spPr>
          <a:xfrm>
            <a:off x="757401" y="1498697"/>
            <a:ext cx="7405087" cy="77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First one, when evaluating a batch, I thought it is useful to get a list of all the items that were dequeued in this batch.</a:t>
            </a:r>
          </a:p>
          <a:p>
            <a:pPr marL="0" indent="0">
              <a:buFont typeface="Maven Pro"/>
              <a:buNone/>
            </a:pPr>
            <a:r>
              <a:rPr lang="en-US" dirty="0"/>
              <a:t>Therefore, I overloaded the Evaluate function, getting also a queue of T* items, and it inserts those items to the queue.  </a:t>
            </a:r>
          </a:p>
        </p:txBody>
      </p:sp>
      <p:sp>
        <p:nvSpPr>
          <p:cNvPr id="2" name="Google Shape;506;p28">
            <a:extLst>
              <a:ext uri="{FF2B5EF4-FFF2-40B4-BE49-F238E27FC236}">
                <a16:creationId xmlns:a16="http://schemas.microsoft.com/office/drawing/2014/main" id="{276784A5-4847-4FBC-A00E-A8794A402277}"/>
              </a:ext>
            </a:extLst>
          </p:cNvPr>
          <p:cNvSpPr txBox="1">
            <a:spLocks/>
          </p:cNvSpPr>
          <p:nvPr/>
        </p:nvSpPr>
        <p:spPr>
          <a:xfrm>
            <a:off x="757400" y="2827722"/>
            <a:ext cx="7405087" cy="77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Second one, I added the ability to edit the batch, since we will not execute the batch until we have “evaluate” calling (explicit or implicit), and therefore, we can edit the batch by using the method “</a:t>
            </a:r>
            <a:r>
              <a:rPr lang="en-US" dirty="0" err="1"/>
              <a:t>UndoFuture</a:t>
            </a:r>
            <a:r>
              <a:rPr lang="en-US" dirty="0"/>
              <a:t>”, which remove the last Future was added, or does nothing if there are no Futures. </a:t>
            </a:r>
          </a:p>
        </p:txBody>
      </p:sp>
    </p:spTree>
    <p:extLst>
      <p:ext uri="{BB962C8B-B14F-4D97-AF65-F5344CB8AC3E}">
        <p14:creationId xmlns:p14="http://schemas.microsoft.com/office/powerpoint/2010/main" val="94601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815018" y="1964425"/>
            <a:ext cx="4817487"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 AND</a:t>
            </a:r>
            <a:br>
              <a:rPr lang="en" dirty="0"/>
            </a:br>
            <a:r>
              <a:rPr lang="en" dirty="0"/>
              <a:t>USING EXAMPLES</a:t>
            </a:r>
            <a:endParaRPr lang="en-US" dirty="0"/>
          </a:p>
        </p:txBody>
      </p:sp>
      <p:sp>
        <p:nvSpPr>
          <p:cNvPr id="688" name="Google Shape;688;p32"/>
          <p:cNvSpPr txBox="1">
            <a:spLocks noGrp="1"/>
          </p:cNvSpPr>
          <p:nvPr>
            <p:ph type="subTitle" idx="1"/>
          </p:nvPr>
        </p:nvSpPr>
        <p:spPr>
          <a:xfrm>
            <a:off x="1577132" y="2571750"/>
            <a:ext cx="319733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we evaluated</a:t>
            </a:r>
          </a:p>
          <a:p>
            <a:pPr marL="0" lvl="0" indent="0" algn="ctr" rtl="0">
              <a:spcBef>
                <a:spcPts val="0"/>
              </a:spcBef>
              <a:spcAft>
                <a:spcPts val="0"/>
              </a:spcAft>
              <a:buNone/>
            </a:pPr>
            <a:r>
              <a:rPr lang="en" dirty="0"/>
              <a:t>How it was performed</a:t>
            </a:r>
          </a:p>
          <a:p>
            <a:pPr marL="0" lvl="0" indent="0" algn="ctr" rtl="0">
              <a:spcBef>
                <a:spcPts val="0"/>
              </a:spcBef>
              <a:spcAft>
                <a:spcPts val="0"/>
              </a:spcAft>
              <a:buNone/>
            </a:pPr>
            <a:r>
              <a:rPr lang="en" dirty="0"/>
              <a:t>Testing</a:t>
            </a:r>
          </a:p>
          <a:p>
            <a:pPr marL="0" lvl="0" indent="0" algn="ctr" rtl="0">
              <a:spcBef>
                <a:spcPts val="0"/>
              </a:spcBef>
              <a:spcAft>
                <a:spcPts val="0"/>
              </a:spcAft>
              <a:buNone/>
            </a:pPr>
            <a:r>
              <a:rPr lang="en" dirty="0"/>
              <a:t>Using examples</a:t>
            </a:r>
          </a:p>
        </p:txBody>
      </p:sp>
      <p:sp>
        <p:nvSpPr>
          <p:cNvPr id="689" name="Google Shape;689;p32"/>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5279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618824" y="411675"/>
            <a:ext cx="60326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WE EVALUATED THE PERFORMENCE</a:t>
            </a:r>
            <a:endParaRPr dirty="0"/>
          </a:p>
        </p:txBody>
      </p:sp>
      <p:sp>
        <p:nvSpPr>
          <p:cNvPr id="1062" name="Google Shape;1062;p35"/>
          <p:cNvSpPr txBox="1"/>
          <p:nvPr/>
        </p:nvSpPr>
        <p:spPr>
          <a:xfrm>
            <a:off x="1307862" y="1022054"/>
            <a:ext cx="2127818"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dirty="0">
              <a:solidFill>
                <a:schemeClr val="lt1"/>
              </a:solidFill>
              <a:latin typeface="Share Tech"/>
              <a:ea typeface="Share Tech"/>
              <a:cs typeface="Share Tech"/>
              <a:sym typeface="Share Tech"/>
            </a:endParaRPr>
          </a:p>
        </p:txBody>
      </p:sp>
      <p:grpSp>
        <p:nvGrpSpPr>
          <p:cNvPr id="57" name="Google Shape;9743;p57">
            <a:extLst>
              <a:ext uri="{FF2B5EF4-FFF2-40B4-BE49-F238E27FC236}">
                <a16:creationId xmlns:a16="http://schemas.microsoft.com/office/drawing/2014/main" id="{5B472532-5F43-4AC4-94E2-E615CD080415}"/>
              </a:ext>
            </a:extLst>
          </p:cNvPr>
          <p:cNvGrpSpPr/>
          <p:nvPr/>
        </p:nvGrpSpPr>
        <p:grpSpPr>
          <a:xfrm>
            <a:off x="3072089" y="1356675"/>
            <a:ext cx="3141049" cy="2374171"/>
            <a:chOff x="5183758" y="1210600"/>
            <a:chExt cx="3605380" cy="2960783"/>
          </a:xfrm>
        </p:grpSpPr>
        <p:sp>
          <p:nvSpPr>
            <p:cNvPr id="58" name="Google Shape;9744;p57">
              <a:extLst>
                <a:ext uri="{FF2B5EF4-FFF2-40B4-BE49-F238E27FC236}">
                  <a16:creationId xmlns:a16="http://schemas.microsoft.com/office/drawing/2014/main" id="{8797F0B9-36E3-41BD-913C-583392D2D2AF}"/>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chemeClr val="accent6"/>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45;p57">
              <a:extLst>
                <a:ext uri="{FF2B5EF4-FFF2-40B4-BE49-F238E27FC236}">
                  <a16:creationId xmlns:a16="http://schemas.microsoft.com/office/drawing/2014/main" id="{1DB0052D-1BCD-4EED-8883-E6615281615D}"/>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chemeClr val="accent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46;p57">
              <a:extLst>
                <a:ext uri="{FF2B5EF4-FFF2-40B4-BE49-F238E27FC236}">
                  <a16:creationId xmlns:a16="http://schemas.microsoft.com/office/drawing/2014/main" id="{18582B6C-9626-489C-9054-DCB7350621D6}"/>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chemeClr val="accent4"/>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47;p57">
              <a:extLst>
                <a:ext uri="{FF2B5EF4-FFF2-40B4-BE49-F238E27FC236}">
                  <a16:creationId xmlns:a16="http://schemas.microsoft.com/office/drawing/2014/main" id="{A6C88422-E73D-4E87-9DEC-FB72BB5BAD3F}"/>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chemeClr val="accent2"/>
            </a:solid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9748;p57">
              <a:extLst>
                <a:ext uri="{FF2B5EF4-FFF2-40B4-BE49-F238E27FC236}">
                  <a16:creationId xmlns:a16="http://schemas.microsoft.com/office/drawing/2014/main" id="{F49B1709-3BE6-4C00-ADF7-C0523FFF7CD4}"/>
                </a:ext>
              </a:extLst>
            </p:cNvPr>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63" name="Google Shape;9749;p57">
              <a:extLst>
                <a:ext uri="{FF2B5EF4-FFF2-40B4-BE49-F238E27FC236}">
                  <a16:creationId xmlns:a16="http://schemas.microsoft.com/office/drawing/2014/main" id="{1EB5FD0D-C851-47C7-ADA2-546E4CEAD019}"/>
                </a:ext>
              </a:extLst>
            </p:cNvPr>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64" name="Google Shape;9750;p57">
              <a:extLst>
                <a:ext uri="{FF2B5EF4-FFF2-40B4-BE49-F238E27FC236}">
                  <a16:creationId xmlns:a16="http://schemas.microsoft.com/office/drawing/2014/main" id="{4B4609D2-A5D8-4A63-91C8-744B2183C480}"/>
                </a:ext>
              </a:extLst>
            </p:cNvPr>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65" name="Google Shape;9751;p57">
              <a:extLst>
                <a:ext uri="{FF2B5EF4-FFF2-40B4-BE49-F238E27FC236}">
                  <a16:creationId xmlns:a16="http://schemas.microsoft.com/office/drawing/2014/main" id="{14FF0B9A-7811-4709-A42C-3CAB28376D7A}"/>
                </a:ext>
              </a:extLst>
            </p:cNvPr>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66" name="Google Shape;9752;p57">
              <a:extLst>
                <a:ext uri="{FF2B5EF4-FFF2-40B4-BE49-F238E27FC236}">
                  <a16:creationId xmlns:a16="http://schemas.microsoft.com/office/drawing/2014/main" id="{42FD673B-E7E3-4683-815F-CBC268011BC6}"/>
                </a:ext>
              </a:extLst>
            </p:cNvPr>
            <p:cNvSpPr/>
            <p:nvPr/>
          </p:nvSpPr>
          <p:spPr>
            <a:xfrm>
              <a:off x="6601902" y="3746583"/>
              <a:ext cx="566400" cy="424800"/>
            </a:xfrm>
            <a:prstGeom prst="downArrow">
              <a:avLst>
                <a:gd name="adj1" fmla="val 50000"/>
                <a:gd name="adj2" fmla="val 50000"/>
              </a:avLst>
            </a:prstGeom>
            <a:solidFill>
              <a:schemeClr val="accent6"/>
            </a:solid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140;p41">
            <a:extLst>
              <a:ext uri="{FF2B5EF4-FFF2-40B4-BE49-F238E27FC236}">
                <a16:creationId xmlns:a16="http://schemas.microsoft.com/office/drawing/2014/main" id="{2B6461A9-1A11-4018-9F33-28233F160CD4}"/>
              </a:ext>
            </a:extLst>
          </p:cNvPr>
          <p:cNvSpPr txBox="1">
            <a:spLocks/>
          </p:cNvSpPr>
          <p:nvPr/>
        </p:nvSpPr>
        <p:spPr>
          <a:xfrm>
            <a:off x="6213138" y="1090304"/>
            <a:ext cx="253126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1800" dirty="0"/>
              <a:t>DIFFERENT BATCH SIZES</a:t>
            </a:r>
          </a:p>
        </p:txBody>
      </p:sp>
      <p:sp>
        <p:nvSpPr>
          <p:cNvPr id="2" name="Google Shape;1140;p41">
            <a:extLst>
              <a:ext uri="{FF2B5EF4-FFF2-40B4-BE49-F238E27FC236}">
                <a16:creationId xmlns:a16="http://schemas.microsoft.com/office/drawing/2014/main" id="{7FF98333-C2CB-4D5F-863F-6BBFD5EA6FA3}"/>
              </a:ext>
            </a:extLst>
          </p:cNvPr>
          <p:cNvSpPr txBox="1">
            <a:spLocks/>
          </p:cNvSpPr>
          <p:nvPr/>
        </p:nvSpPr>
        <p:spPr>
          <a:xfrm>
            <a:off x="125835" y="1794789"/>
            <a:ext cx="294625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1800" dirty="0"/>
              <a:t>DIFFERENT THREADS NUMBERS</a:t>
            </a:r>
          </a:p>
        </p:txBody>
      </p:sp>
      <p:sp>
        <p:nvSpPr>
          <p:cNvPr id="3" name="Google Shape;1140;p41">
            <a:extLst>
              <a:ext uri="{FF2B5EF4-FFF2-40B4-BE49-F238E27FC236}">
                <a16:creationId xmlns:a16="http://schemas.microsoft.com/office/drawing/2014/main" id="{7E422210-E24B-48B9-8DE3-A1988B9DA73B}"/>
              </a:ext>
            </a:extLst>
          </p:cNvPr>
          <p:cNvSpPr txBox="1">
            <a:spLocks/>
          </p:cNvSpPr>
          <p:nvPr/>
        </p:nvSpPr>
        <p:spPr>
          <a:xfrm>
            <a:off x="6373332" y="2624051"/>
            <a:ext cx="253126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800" dirty="0"/>
              <a:t>LETTING ALL THREADS WAKE UP BEFORE START</a:t>
            </a:r>
          </a:p>
        </p:txBody>
      </p:sp>
      <p:sp>
        <p:nvSpPr>
          <p:cNvPr id="4" name="Google Shape;1140;p41">
            <a:extLst>
              <a:ext uri="{FF2B5EF4-FFF2-40B4-BE49-F238E27FC236}">
                <a16:creationId xmlns:a16="http://schemas.microsoft.com/office/drawing/2014/main" id="{BB7576AF-503C-4F76-8E25-F1F73FB0E7FB}"/>
              </a:ext>
            </a:extLst>
          </p:cNvPr>
          <p:cNvSpPr txBox="1">
            <a:spLocks/>
          </p:cNvSpPr>
          <p:nvPr/>
        </p:nvSpPr>
        <p:spPr>
          <a:xfrm>
            <a:off x="668711" y="3086146"/>
            <a:ext cx="34061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800" dirty="0"/>
              <a:t>RUN FOR 3 SECONDS AND </a:t>
            </a:r>
            <a:r>
              <a:rPr lang="en-US" sz="1800" dirty="0" err="1"/>
              <a:t>AND</a:t>
            </a:r>
            <a:r>
              <a:rPr lang="en-US" sz="1800" dirty="0"/>
              <a:t> COUNT THE NUMBER OF OPERATIONS</a:t>
            </a:r>
          </a:p>
        </p:txBody>
      </p:sp>
      <p:sp>
        <p:nvSpPr>
          <p:cNvPr id="74" name="Google Shape;1141;p41">
            <a:extLst>
              <a:ext uri="{FF2B5EF4-FFF2-40B4-BE49-F238E27FC236}">
                <a16:creationId xmlns:a16="http://schemas.microsoft.com/office/drawing/2014/main" id="{A6C6B860-9007-4896-84A1-C420459C031D}"/>
              </a:ext>
            </a:extLst>
          </p:cNvPr>
          <p:cNvSpPr txBox="1">
            <a:spLocks/>
          </p:cNvSpPr>
          <p:nvPr/>
        </p:nvSpPr>
        <p:spPr>
          <a:xfrm>
            <a:off x="6298061" y="1545902"/>
            <a:ext cx="274998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4, 16, and 64 size batches, composed of future enqueues and future dequeues randomly. </a:t>
            </a:r>
          </a:p>
        </p:txBody>
      </p:sp>
      <p:sp>
        <p:nvSpPr>
          <p:cNvPr id="5" name="Google Shape;1141;p41">
            <a:extLst>
              <a:ext uri="{FF2B5EF4-FFF2-40B4-BE49-F238E27FC236}">
                <a16:creationId xmlns:a16="http://schemas.microsoft.com/office/drawing/2014/main" id="{06BE32D9-D2BE-4D3F-8642-985A6DC05072}"/>
              </a:ext>
            </a:extLst>
          </p:cNvPr>
          <p:cNvSpPr txBox="1">
            <a:spLocks/>
          </p:cNvSpPr>
          <p:nvPr/>
        </p:nvSpPr>
        <p:spPr>
          <a:xfrm>
            <a:off x="449500" y="2249400"/>
            <a:ext cx="2493581"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1, 2, 4, 8, 16, 32, 64, and 128 threads running for each batch size</a:t>
            </a:r>
          </a:p>
        </p:txBody>
      </p:sp>
      <p:sp>
        <p:nvSpPr>
          <p:cNvPr id="6" name="Google Shape;1141;p41">
            <a:extLst>
              <a:ext uri="{FF2B5EF4-FFF2-40B4-BE49-F238E27FC236}">
                <a16:creationId xmlns:a16="http://schemas.microsoft.com/office/drawing/2014/main" id="{85199550-5559-4EBC-8FFA-49732259068A}"/>
              </a:ext>
            </a:extLst>
          </p:cNvPr>
          <p:cNvSpPr txBox="1">
            <a:spLocks/>
          </p:cNvSpPr>
          <p:nvPr/>
        </p:nvSpPr>
        <p:spPr>
          <a:xfrm>
            <a:off x="6209006" y="3162482"/>
            <a:ext cx="2493581"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Since we wanted all thread will start at same time</a:t>
            </a:r>
          </a:p>
        </p:txBody>
      </p:sp>
      <p:sp>
        <p:nvSpPr>
          <p:cNvPr id="7" name="Google Shape;1141;p41">
            <a:extLst>
              <a:ext uri="{FF2B5EF4-FFF2-40B4-BE49-F238E27FC236}">
                <a16:creationId xmlns:a16="http://schemas.microsoft.com/office/drawing/2014/main" id="{F4B3266A-D34E-4DEF-8FAC-59E30D4856F8}"/>
              </a:ext>
            </a:extLst>
          </p:cNvPr>
          <p:cNvSpPr txBox="1">
            <a:spLocks/>
          </p:cNvSpPr>
          <p:nvPr/>
        </p:nvSpPr>
        <p:spPr>
          <a:xfrm>
            <a:off x="620212" y="4055153"/>
            <a:ext cx="3591515"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Each thread counts each batch, for 3 seconds, so we multiplied by the size of the batch and divided by 3, in order to find the number of operation per second</a:t>
            </a:r>
          </a:p>
        </p:txBody>
      </p:sp>
    </p:spTree>
    <p:extLst>
      <p:ext uri="{BB962C8B-B14F-4D97-AF65-F5344CB8AC3E}">
        <p14:creationId xmlns:p14="http://schemas.microsoft.com/office/powerpoint/2010/main" val="146711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73166" y="989475"/>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4-batch size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
        <p:nvSpPr>
          <p:cNvPr id="11" name="Google Shape;506;p28">
            <a:extLst>
              <a:ext uri="{FF2B5EF4-FFF2-40B4-BE49-F238E27FC236}">
                <a16:creationId xmlns:a16="http://schemas.microsoft.com/office/drawing/2014/main" id="{9CE05ADB-941D-46D8-9684-E105B453018E}"/>
              </a:ext>
            </a:extLst>
          </p:cNvPr>
          <p:cNvSpPr txBox="1">
            <a:spLocks/>
          </p:cNvSpPr>
          <p:nvPr/>
        </p:nvSpPr>
        <p:spPr>
          <a:xfrm>
            <a:off x="4982498" y="980660"/>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16-batch size</a:t>
            </a:r>
          </a:p>
        </p:txBody>
      </p:sp>
      <p:grpSp>
        <p:nvGrpSpPr>
          <p:cNvPr id="12" name="Google Shape;8815;p54">
            <a:extLst>
              <a:ext uri="{FF2B5EF4-FFF2-40B4-BE49-F238E27FC236}">
                <a16:creationId xmlns:a16="http://schemas.microsoft.com/office/drawing/2014/main" id="{6EE73633-69AD-48C8-9484-A33C5033FE66}"/>
              </a:ext>
            </a:extLst>
          </p:cNvPr>
          <p:cNvGrpSpPr/>
          <p:nvPr/>
        </p:nvGrpSpPr>
        <p:grpSpPr>
          <a:xfrm rot="16431722">
            <a:off x="2293868" y="2551104"/>
            <a:ext cx="4046138" cy="360148"/>
            <a:chOff x="6953919" y="3907920"/>
            <a:chExt cx="1377300" cy="475705"/>
          </a:xfrm>
        </p:grpSpPr>
        <p:cxnSp>
          <p:nvCxnSpPr>
            <p:cNvPr id="13" name="Google Shape;8816;p54">
              <a:extLst>
                <a:ext uri="{FF2B5EF4-FFF2-40B4-BE49-F238E27FC236}">
                  <a16:creationId xmlns:a16="http://schemas.microsoft.com/office/drawing/2014/main" id="{4ED94777-E1A6-4677-9B51-0F1F5655FE80}"/>
                </a:ext>
              </a:extLst>
            </p:cNvPr>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4" name="Google Shape;8817;p54">
              <a:extLst>
                <a:ext uri="{FF2B5EF4-FFF2-40B4-BE49-F238E27FC236}">
                  <a16:creationId xmlns:a16="http://schemas.microsoft.com/office/drawing/2014/main" id="{613C8FFC-E450-4A18-A942-2755BF5F4076}"/>
                </a:ext>
              </a:extLst>
            </p:cNvPr>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5" name="Google Shape;8818;p54">
              <a:extLst>
                <a:ext uri="{FF2B5EF4-FFF2-40B4-BE49-F238E27FC236}">
                  <a16:creationId xmlns:a16="http://schemas.microsoft.com/office/drawing/2014/main" id="{283CDAB2-F4AF-4B4B-9CC8-1857DD0DE108}"/>
                </a:ext>
              </a:extLst>
            </p:cNvPr>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6" name="Google Shape;8819;p54">
              <a:extLst>
                <a:ext uri="{FF2B5EF4-FFF2-40B4-BE49-F238E27FC236}">
                  <a16:creationId xmlns:a16="http://schemas.microsoft.com/office/drawing/2014/main" id="{30A2E8F6-68F4-44EB-BACA-C16D3D0912C3}"/>
                </a:ext>
              </a:extLst>
            </p:cNvPr>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7" name="Google Shape;8820;p54">
              <a:extLst>
                <a:ext uri="{FF2B5EF4-FFF2-40B4-BE49-F238E27FC236}">
                  <a16:creationId xmlns:a16="http://schemas.microsoft.com/office/drawing/2014/main" id="{9B134415-C62B-4BBA-ACD3-7F31FD3C2882}"/>
                </a:ext>
              </a:extLst>
            </p:cNvPr>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pic>
        <p:nvPicPr>
          <p:cNvPr id="5" name="תמונה 4">
            <a:extLst>
              <a:ext uri="{FF2B5EF4-FFF2-40B4-BE49-F238E27FC236}">
                <a16:creationId xmlns:a16="http://schemas.microsoft.com/office/drawing/2014/main" id="{BBE731B1-8C82-4192-B7EB-C606153D123E}"/>
              </a:ext>
            </a:extLst>
          </p:cNvPr>
          <p:cNvPicPr>
            <a:picLocks noChangeAspect="1"/>
          </p:cNvPicPr>
          <p:nvPr/>
        </p:nvPicPr>
        <p:blipFill>
          <a:blip r:embed="rId3"/>
          <a:stretch>
            <a:fillRect/>
          </a:stretch>
        </p:blipFill>
        <p:spPr>
          <a:xfrm>
            <a:off x="704670" y="1770781"/>
            <a:ext cx="3009884" cy="2134561"/>
          </a:xfrm>
          <a:prstGeom prst="rect">
            <a:avLst/>
          </a:prstGeom>
        </p:spPr>
      </p:pic>
      <p:pic>
        <p:nvPicPr>
          <p:cNvPr id="9" name="תמונה 8">
            <a:extLst>
              <a:ext uri="{FF2B5EF4-FFF2-40B4-BE49-F238E27FC236}">
                <a16:creationId xmlns:a16="http://schemas.microsoft.com/office/drawing/2014/main" id="{4D97BE30-1955-4981-AA54-28B5C5F02188}"/>
              </a:ext>
            </a:extLst>
          </p:cNvPr>
          <p:cNvPicPr>
            <a:picLocks noChangeAspect="1"/>
          </p:cNvPicPr>
          <p:nvPr/>
        </p:nvPicPr>
        <p:blipFill>
          <a:blip r:embed="rId4"/>
          <a:stretch>
            <a:fillRect/>
          </a:stretch>
        </p:blipFill>
        <p:spPr>
          <a:xfrm>
            <a:off x="4912123" y="1770781"/>
            <a:ext cx="3009885" cy="2134562"/>
          </a:xfrm>
          <a:prstGeom prst="rect">
            <a:avLst/>
          </a:prstGeom>
        </p:spPr>
      </p:pic>
    </p:spTree>
    <p:extLst>
      <p:ext uri="{BB962C8B-B14F-4D97-AF65-F5344CB8AC3E}">
        <p14:creationId xmlns:p14="http://schemas.microsoft.com/office/powerpoint/2010/main" val="229502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73166" y="989475"/>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64-batch size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
        <p:nvSpPr>
          <p:cNvPr id="11" name="Google Shape;506;p28">
            <a:extLst>
              <a:ext uri="{FF2B5EF4-FFF2-40B4-BE49-F238E27FC236}">
                <a16:creationId xmlns:a16="http://schemas.microsoft.com/office/drawing/2014/main" id="{9CE05ADB-941D-46D8-9684-E105B453018E}"/>
              </a:ext>
            </a:extLst>
          </p:cNvPr>
          <p:cNvSpPr txBox="1">
            <a:spLocks/>
          </p:cNvSpPr>
          <p:nvPr/>
        </p:nvSpPr>
        <p:spPr>
          <a:xfrm>
            <a:off x="4982498" y="980660"/>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Conclusion</a:t>
            </a:r>
          </a:p>
        </p:txBody>
      </p:sp>
      <p:grpSp>
        <p:nvGrpSpPr>
          <p:cNvPr id="5" name="Google Shape;8815;p54">
            <a:extLst>
              <a:ext uri="{FF2B5EF4-FFF2-40B4-BE49-F238E27FC236}">
                <a16:creationId xmlns:a16="http://schemas.microsoft.com/office/drawing/2014/main" id="{996E6BEF-B625-441D-9F4C-32357BD9B4E0}"/>
              </a:ext>
            </a:extLst>
          </p:cNvPr>
          <p:cNvGrpSpPr/>
          <p:nvPr/>
        </p:nvGrpSpPr>
        <p:grpSpPr>
          <a:xfrm rot="16431722">
            <a:off x="2293868" y="2551104"/>
            <a:ext cx="4046138" cy="360148"/>
            <a:chOff x="6953919" y="3907920"/>
            <a:chExt cx="1377300" cy="475705"/>
          </a:xfrm>
        </p:grpSpPr>
        <p:cxnSp>
          <p:nvCxnSpPr>
            <p:cNvPr id="6" name="Google Shape;8816;p54">
              <a:extLst>
                <a:ext uri="{FF2B5EF4-FFF2-40B4-BE49-F238E27FC236}">
                  <a16:creationId xmlns:a16="http://schemas.microsoft.com/office/drawing/2014/main" id="{A6606024-4BB0-43AC-9777-C4EE4574B779}"/>
                </a:ext>
              </a:extLst>
            </p:cNvPr>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 name="Google Shape;8817;p54">
              <a:extLst>
                <a:ext uri="{FF2B5EF4-FFF2-40B4-BE49-F238E27FC236}">
                  <a16:creationId xmlns:a16="http://schemas.microsoft.com/office/drawing/2014/main" id="{A26988AF-3F29-4658-860B-E4CE91A512DA}"/>
                </a:ext>
              </a:extLst>
            </p:cNvPr>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8" name="Google Shape;8818;p54">
              <a:extLst>
                <a:ext uri="{FF2B5EF4-FFF2-40B4-BE49-F238E27FC236}">
                  <a16:creationId xmlns:a16="http://schemas.microsoft.com/office/drawing/2014/main" id="{FFADF639-1EB0-4CE9-91B3-1BDAA737EDE6}"/>
                </a:ext>
              </a:extLst>
            </p:cNvPr>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 name="Google Shape;8819;p54">
              <a:extLst>
                <a:ext uri="{FF2B5EF4-FFF2-40B4-BE49-F238E27FC236}">
                  <a16:creationId xmlns:a16="http://schemas.microsoft.com/office/drawing/2014/main" id="{02567144-970E-4B9C-A70A-7E0B433DEF8E}"/>
                </a:ext>
              </a:extLst>
            </p:cNvPr>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0" name="Google Shape;8820;p54">
              <a:extLst>
                <a:ext uri="{FF2B5EF4-FFF2-40B4-BE49-F238E27FC236}">
                  <a16:creationId xmlns:a16="http://schemas.microsoft.com/office/drawing/2014/main" id="{A209E89D-0624-4C79-A626-4C5804935CCC}"/>
                </a:ext>
              </a:extLst>
            </p:cNvPr>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pic>
        <p:nvPicPr>
          <p:cNvPr id="12" name="תמונה 11">
            <a:extLst>
              <a:ext uri="{FF2B5EF4-FFF2-40B4-BE49-F238E27FC236}">
                <a16:creationId xmlns:a16="http://schemas.microsoft.com/office/drawing/2014/main" id="{1F4F53C6-36F6-4FE3-B164-0BBE99FC0941}"/>
              </a:ext>
            </a:extLst>
          </p:cNvPr>
          <p:cNvPicPr>
            <a:picLocks noChangeAspect="1"/>
          </p:cNvPicPr>
          <p:nvPr/>
        </p:nvPicPr>
        <p:blipFill>
          <a:blip r:embed="rId3"/>
          <a:stretch>
            <a:fillRect/>
          </a:stretch>
        </p:blipFill>
        <p:spPr>
          <a:xfrm>
            <a:off x="726458" y="1766782"/>
            <a:ext cx="3017287" cy="2139811"/>
          </a:xfrm>
          <a:prstGeom prst="rect">
            <a:avLst/>
          </a:prstGeom>
        </p:spPr>
      </p:pic>
      <p:pic>
        <p:nvPicPr>
          <p:cNvPr id="14" name="תמונה 13">
            <a:extLst>
              <a:ext uri="{FF2B5EF4-FFF2-40B4-BE49-F238E27FC236}">
                <a16:creationId xmlns:a16="http://schemas.microsoft.com/office/drawing/2014/main" id="{E39ED198-6AEA-4609-A83C-EB28FE13CB99}"/>
              </a:ext>
            </a:extLst>
          </p:cNvPr>
          <p:cNvPicPr>
            <a:picLocks noChangeAspect="1"/>
          </p:cNvPicPr>
          <p:nvPr/>
        </p:nvPicPr>
        <p:blipFill>
          <a:blip r:embed="rId4"/>
          <a:stretch>
            <a:fillRect/>
          </a:stretch>
        </p:blipFill>
        <p:spPr>
          <a:xfrm>
            <a:off x="4889839" y="1771989"/>
            <a:ext cx="3017287" cy="2139811"/>
          </a:xfrm>
          <a:prstGeom prst="rect">
            <a:avLst/>
          </a:prstGeom>
        </p:spPr>
      </p:pic>
      <p:sp>
        <p:nvSpPr>
          <p:cNvPr id="17" name="Google Shape;506;p28">
            <a:extLst>
              <a:ext uri="{FF2B5EF4-FFF2-40B4-BE49-F238E27FC236}">
                <a16:creationId xmlns:a16="http://schemas.microsoft.com/office/drawing/2014/main" id="{B8F709D5-3830-4E33-865A-DBDF28B69FFF}"/>
              </a:ext>
            </a:extLst>
          </p:cNvPr>
          <p:cNvSpPr txBox="1">
            <a:spLocks/>
          </p:cNvSpPr>
          <p:nvPr/>
        </p:nvSpPr>
        <p:spPr>
          <a:xfrm>
            <a:off x="4833013" y="3906593"/>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We notice that longer </a:t>
            </a:r>
            <a:r>
              <a:rPr lang="en-US"/>
              <a:t>batch provides </a:t>
            </a:r>
            <a:r>
              <a:rPr lang="en-US" dirty="0"/>
              <a:t>better performance </a:t>
            </a:r>
          </a:p>
        </p:txBody>
      </p:sp>
    </p:spTree>
    <p:extLst>
      <p:ext uri="{BB962C8B-B14F-4D97-AF65-F5344CB8AC3E}">
        <p14:creationId xmlns:p14="http://schemas.microsoft.com/office/powerpoint/2010/main" val="1491444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pic>
        <p:nvPicPr>
          <p:cNvPr id="484" name="תמונה 483">
            <a:extLst>
              <a:ext uri="{FF2B5EF4-FFF2-40B4-BE49-F238E27FC236}">
                <a16:creationId xmlns:a16="http://schemas.microsoft.com/office/drawing/2014/main" id="{AA3657E8-0508-423F-A429-ED48CAE58FCF}"/>
              </a:ext>
            </a:extLst>
          </p:cNvPr>
          <p:cNvPicPr>
            <a:picLocks noChangeAspect="1"/>
          </p:cNvPicPr>
          <p:nvPr/>
        </p:nvPicPr>
        <p:blipFill>
          <a:blip r:embed="rId3"/>
          <a:stretch>
            <a:fillRect/>
          </a:stretch>
        </p:blipFill>
        <p:spPr>
          <a:xfrm>
            <a:off x="4252237" y="871220"/>
            <a:ext cx="4383403" cy="3132612"/>
          </a:xfrm>
          <a:prstGeom prst="rect">
            <a:avLst/>
          </a:prstGeom>
        </p:spPr>
      </p:pic>
      <p:sp>
        <p:nvSpPr>
          <p:cNvPr id="39" name="Google Shape;506;p28">
            <a:extLst>
              <a:ext uri="{FF2B5EF4-FFF2-40B4-BE49-F238E27FC236}">
                <a16:creationId xmlns:a16="http://schemas.microsoft.com/office/drawing/2014/main" id="{CCA42621-B886-4813-A581-D61B363EF81C}"/>
              </a:ext>
            </a:extLst>
          </p:cNvPr>
          <p:cNvSpPr txBox="1">
            <a:spLocks noGrp="1"/>
          </p:cNvSpPr>
          <p:nvPr>
            <p:ph type="body" idx="1"/>
          </p:nvPr>
        </p:nvSpPr>
        <p:spPr>
          <a:xfrm>
            <a:off x="479056" y="1115310"/>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see, longer batch provide better performance, to any number of threads.</a:t>
            </a:r>
          </a:p>
          <a:p>
            <a:pPr marL="0" lvl="0" indent="0" algn="l" rtl="0">
              <a:spcBef>
                <a:spcPts val="0"/>
              </a:spcBef>
              <a:spcAft>
                <a:spcPts val="0"/>
              </a:spcAft>
              <a:buNone/>
            </a:pPr>
            <a:r>
              <a:rPr lang="en-US" dirty="0"/>
              <a:t>We can also notice that longer batch in high number of threads (16 or higher), where contention is high, provide the most significate improvement.</a:t>
            </a:r>
          </a:p>
        </p:txBody>
      </p:sp>
    </p:spTree>
    <p:extLst>
      <p:ext uri="{BB962C8B-B14F-4D97-AF65-F5344CB8AC3E}">
        <p14:creationId xmlns:p14="http://schemas.microsoft.com/office/powerpoint/2010/main" val="135566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6440353" cy="677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see, with a longer batching size we can get better performance, we can also see that adding threads over the number of cores, led to overhead and worse performance.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Tree>
    <p:extLst>
      <p:ext uri="{BB962C8B-B14F-4D97-AF65-F5344CB8AC3E}">
        <p14:creationId xmlns:p14="http://schemas.microsoft.com/office/powerpoint/2010/main" val="54446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6440353" cy="677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unit tests, testing different aspects of the queue, including enqueue, dequeue, future enqueue, future dequeue, evaluate and different combinations of those functions, and also checked the additional functions we added.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TESTING</a:t>
            </a:r>
            <a:endParaRPr dirty="0"/>
          </a:p>
        </p:txBody>
      </p:sp>
      <p:sp>
        <p:nvSpPr>
          <p:cNvPr id="4" name="Google Shape;506;p28">
            <a:extLst>
              <a:ext uri="{FF2B5EF4-FFF2-40B4-BE49-F238E27FC236}">
                <a16:creationId xmlns:a16="http://schemas.microsoft.com/office/drawing/2014/main" id="{0DE857F6-08DC-43B9-93BF-98AB3CC12778}"/>
              </a:ext>
            </a:extLst>
          </p:cNvPr>
          <p:cNvSpPr txBox="1">
            <a:spLocks/>
          </p:cNvSpPr>
          <p:nvPr/>
        </p:nvSpPr>
        <p:spPr>
          <a:xfrm>
            <a:off x="757400" y="2505000"/>
            <a:ext cx="6440353"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We also checked the queue using </a:t>
            </a:r>
            <a:r>
              <a:rPr lang="en-US" dirty="0" err="1"/>
              <a:t>valgrind</a:t>
            </a:r>
            <a:r>
              <a:rPr lang="en-US" dirty="0"/>
              <a:t>, for avoiding memory leaks and memory errors, as well as ABA problem, and other problems.</a:t>
            </a:r>
          </a:p>
        </p:txBody>
      </p:sp>
    </p:spTree>
    <p:extLst>
      <p:ext uri="{BB962C8B-B14F-4D97-AF65-F5344CB8AC3E}">
        <p14:creationId xmlns:p14="http://schemas.microsoft.com/office/powerpoint/2010/main" val="40276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699384" y="1868575"/>
            <a:ext cx="3193603"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THE PROJECT</a:t>
            </a:r>
            <a:endParaRPr dirty="0"/>
          </a:p>
        </p:txBody>
      </p:sp>
      <p:sp>
        <p:nvSpPr>
          <p:cNvPr id="688" name="Google Shape;688;p32"/>
          <p:cNvSpPr txBox="1">
            <a:spLocks noGrp="1"/>
          </p:cNvSpPr>
          <p:nvPr>
            <p:ph type="subTitle" idx="1"/>
          </p:nvPr>
        </p:nvSpPr>
        <p:spPr>
          <a:xfrm>
            <a:off x="1791587" y="2509500"/>
            <a:ext cx="310140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Definitions</a:t>
            </a:r>
          </a:p>
          <a:p>
            <a:pPr marL="0" lvl="0" indent="0" algn="ctr" rtl="0">
              <a:spcBef>
                <a:spcPts val="0"/>
              </a:spcBef>
              <a:spcAft>
                <a:spcPts val="0"/>
              </a:spcAft>
              <a:buNone/>
            </a:pPr>
            <a:r>
              <a:rPr lang="en" dirty="0"/>
              <a:t>What is Batch Queue</a:t>
            </a:r>
          </a:p>
          <a:p>
            <a:pPr marL="0" lvl="0" indent="0" algn="ctr" rtl="0">
              <a:spcBef>
                <a:spcPts val="0"/>
              </a:spcBef>
              <a:spcAft>
                <a:spcPts val="0"/>
              </a:spcAft>
              <a:buNone/>
            </a:pPr>
            <a:r>
              <a:rPr lang="en" dirty="0"/>
              <a:t>Its adventages</a:t>
            </a:r>
          </a:p>
          <a:p>
            <a:pPr marL="0" lvl="0" indent="0" algn="ctr" rtl="0">
              <a:spcBef>
                <a:spcPts val="0"/>
              </a:spcBef>
              <a:spcAft>
                <a:spcPts val="0"/>
              </a:spcAft>
              <a:buNone/>
            </a:pPr>
            <a:r>
              <a:rPr lang="en" dirty="0"/>
              <a:t>How it is designed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279252" cy="1032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is a post office, where 4 people are responsible of receiving packages and inserting it to the handling queue, and 4 people handle the packages for delivering it, and removing it from the handling queue.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 EXAMPLE: POST OFFICE EXAMPLE</a:t>
            </a:r>
            <a:endParaRPr dirty="0"/>
          </a:p>
        </p:txBody>
      </p:sp>
      <p:sp>
        <p:nvSpPr>
          <p:cNvPr id="4" name="Google Shape;506;p28">
            <a:extLst>
              <a:ext uri="{FF2B5EF4-FFF2-40B4-BE49-F238E27FC236}">
                <a16:creationId xmlns:a16="http://schemas.microsoft.com/office/drawing/2014/main" id="{0DE857F6-08DC-43B9-93BF-98AB3CC12778}"/>
              </a:ext>
            </a:extLst>
          </p:cNvPr>
          <p:cNvSpPr txBox="1">
            <a:spLocks/>
          </p:cNvSpPr>
          <p:nvPr/>
        </p:nvSpPr>
        <p:spPr>
          <a:xfrm>
            <a:off x="757401" y="2140638"/>
            <a:ext cx="7279252"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Each of the workers, will use batching.</a:t>
            </a:r>
          </a:p>
          <a:p>
            <a:pPr marL="0" indent="0">
              <a:buFont typeface="Maven Pro"/>
              <a:buNone/>
            </a:pPr>
            <a:r>
              <a:rPr lang="en-US" dirty="0"/>
              <a:t>Worker who inserts packages, must insert the packages in a bunch of up to #n packages (with also restriction of time).</a:t>
            </a:r>
          </a:p>
          <a:p>
            <a:pPr marL="0" indent="0">
              <a:buFont typeface="Maven Pro"/>
              <a:buNone/>
            </a:pPr>
            <a:r>
              <a:rPr lang="en-US" dirty="0"/>
              <a:t>Worker who handles packages, dequeues #m packages at once, and then handle all. </a:t>
            </a:r>
          </a:p>
        </p:txBody>
      </p:sp>
    </p:spTree>
    <p:extLst>
      <p:ext uri="{BB962C8B-B14F-4D97-AF65-F5344CB8AC3E}">
        <p14:creationId xmlns:p14="http://schemas.microsoft.com/office/powerpoint/2010/main" val="1341661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 EXAMPLE: POST OFFICE EXAMPLE</a:t>
            </a:r>
            <a:endParaRPr dirty="0"/>
          </a:p>
        </p:txBody>
      </p:sp>
      <p:pic>
        <p:nvPicPr>
          <p:cNvPr id="10" name="תמונה 9">
            <a:extLst>
              <a:ext uri="{FF2B5EF4-FFF2-40B4-BE49-F238E27FC236}">
                <a16:creationId xmlns:a16="http://schemas.microsoft.com/office/drawing/2014/main" id="{42031C72-5BF4-4177-A8E3-68CDF6E1F39B}"/>
              </a:ext>
            </a:extLst>
          </p:cNvPr>
          <p:cNvPicPr>
            <a:picLocks noChangeAspect="1"/>
          </p:cNvPicPr>
          <p:nvPr/>
        </p:nvPicPr>
        <p:blipFill rotWithShape="1">
          <a:blip r:embed="rId3"/>
          <a:srcRect l="4128" t="12721" r="45229" b="18432"/>
          <a:stretch/>
        </p:blipFill>
        <p:spPr>
          <a:xfrm>
            <a:off x="52296" y="1081755"/>
            <a:ext cx="4454554" cy="3406356"/>
          </a:xfrm>
          <a:prstGeom prst="rect">
            <a:avLst/>
          </a:prstGeom>
        </p:spPr>
      </p:pic>
      <p:pic>
        <p:nvPicPr>
          <p:cNvPr id="12" name="תמונה 11">
            <a:extLst>
              <a:ext uri="{FF2B5EF4-FFF2-40B4-BE49-F238E27FC236}">
                <a16:creationId xmlns:a16="http://schemas.microsoft.com/office/drawing/2014/main" id="{2410190D-FA58-4695-AD31-3DBD3E559AB7}"/>
              </a:ext>
            </a:extLst>
          </p:cNvPr>
          <p:cNvPicPr>
            <a:picLocks noChangeAspect="1"/>
          </p:cNvPicPr>
          <p:nvPr/>
        </p:nvPicPr>
        <p:blipFill rotWithShape="1">
          <a:blip r:embed="rId4"/>
          <a:srcRect l="3982" t="14723" r="43468" b="9273"/>
          <a:stretch/>
        </p:blipFill>
        <p:spPr>
          <a:xfrm>
            <a:off x="4513277" y="1081755"/>
            <a:ext cx="4578427" cy="3724743"/>
          </a:xfrm>
          <a:prstGeom prst="rect">
            <a:avLst/>
          </a:prstGeom>
        </p:spPr>
      </p:pic>
    </p:spTree>
    <p:extLst>
      <p:ext uri="{BB962C8B-B14F-4D97-AF65-F5344CB8AC3E}">
        <p14:creationId xmlns:p14="http://schemas.microsoft.com/office/powerpoint/2010/main" val="411476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62" name="Google Shape;1362;p47"/>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Bar Arviv</a:t>
            </a:r>
            <a:endParaRPr b="1" dirty="0"/>
          </a:p>
          <a:p>
            <a:pPr marL="0" lvl="0" indent="0" algn="ctr" rtl="0">
              <a:spcBef>
                <a:spcPts val="0"/>
              </a:spcBef>
              <a:spcAft>
                <a:spcPts val="0"/>
              </a:spcAft>
              <a:buNone/>
            </a:pPr>
            <a:r>
              <a:rPr lang="en-US" dirty="0"/>
              <a:t>B</a:t>
            </a:r>
            <a:r>
              <a:rPr lang="en" dirty="0"/>
              <a:t>ar.a@campus.technion.ac.il</a:t>
            </a:r>
            <a:endParaRPr dirty="0"/>
          </a:p>
          <a:p>
            <a:pPr marL="0" lvl="0" indent="0" algn="ctr" rtl="0">
              <a:spcBef>
                <a:spcPts val="0"/>
              </a:spcBef>
              <a:spcAft>
                <a:spcPts val="0"/>
              </a:spcAft>
              <a:buNone/>
            </a:pPr>
            <a:r>
              <a:rPr lang="en" dirty="0"/>
              <a:t>+972 504 974 200 </a:t>
            </a:r>
            <a:endParaRPr dirty="0"/>
          </a:p>
          <a:p>
            <a:pPr marL="0" lvl="0" indent="0" algn="ctr" rtl="0">
              <a:spcBef>
                <a:spcPts val="0"/>
              </a:spcBef>
              <a:spcAft>
                <a:spcPts val="0"/>
              </a:spcAft>
              <a:buNone/>
            </a:pPr>
            <a:r>
              <a:rPr lang="en-US" dirty="0"/>
              <a:t>G</a:t>
            </a:r>
            <a:r>
              <a:rPr lang="en" dirty="0"/>
              <a:t>ithub.com/bjfrjb/</a:t>
            </a: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DEFINITIONS</a:t>
            </a:r>
            <a:endParaRPr sz="3000" dirty="0"/>
          </a:p>
        </p:txBody>
      </p:sp>
      <p:sp>
        <p:nvSpPr>
          <p:cNvPr id="601" name="Google Shape;601;p30"/>
          <p:cNvSpPr txBox="1">
            <a:spLocks noGrp="1"/>
          </p:cNvSpPr>
          <p:nvPr>
            <p:ph type="ctrTitle" idx="2"/>
          </p:nvPr>
        </p:nvSpPr>
        <p:spPr>
          <a:xfrm>
            <a:off x="6161271" y="86800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LOCK-FREE</a:t>
            </a:r>
            <a:endParaRPr dirty="0"/>
          </a:p>
        </p:txBody>
      </p:sp>
      <p:sp>
        <p:nvSpPr>
          <p:cNvPr id="602" name="Google Shape;602;p30"/>
          <p:cNvSpPr txBox="1">
            <a:spLocks noGrp="1"/>
          </p:cNvSpPr>
          <p:nvPr>
            <p:ph type="ctrTitle" idx="4"/>
          </p:nvPr>
        </p:nvSpPr>
        <p:spPr>
          <a:xfrm>
            <a:off x="6307725" y="2542233"/>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BATCHING</a:t>
            </a:r>
            <a:endParaRPr dirty="0"/>
          </a:p>
        </p:txBody>
      </p:sp>
      <p:sp>
        <p:nvSpPr>
          <p:cNvPr id="604" name="Google Shape;604;p30"/>
          <p:cNvSpPr txBox="1">
            <a:spLocks noGrp="1"/>
          </p:cNvSpPr>
          <p:nvPr>
            <p:ph type="ctrTitle"/>
          </p:nvPr>
        </p:nvSpPr>
        <p:spPr>
          <a:xfrm>
            <a:off x="948127" y="114625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QUEUE</a:t>
            </a:r>
            <a:endParaRPr dirty="0"/>
          </a:p>
        </p:txBody>
      </p:sp>
      <p:sp>
        <p:nvSpPr>
          <p:cNvPr id="605" name="Google Shape;605;p30"/>
          <p:cNvSpPr txBox="1">
            <a:spLocks noGrp="1"/>
          </p:cNvSpPr>
          <p:nvPr>
            <p:ph type="subTitle" idx="1"/>
          </p:nvPr>
        </p:nvSpPr>
        <p:spPr>
          <a:xfrm>
            <a:off x="294052" y="1778395"/>
            <a:ext cx="3189449" cy="8414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Queue is a collection </a:t>
            </a:r>
            <a:r>
              <a:rPr lang="en-US" dirty="0"/>
              <a:t>entities that are maintained in a sequence and can be modified by two operations:</a:t>
            </a:r>
            <a:br>
              <a:rPr lang="en-US" dirty="0"/>
            </a:br>
            <a:r>
              <a:rPr lang="en-US" dirty="0"/>
              <a:t>“enqueue” – which adds entities to the head of a sequence.</a:t>
            </a:r>
          </a:p>
          <a:p>
            <a:pPr marL="0" lvl="0" indent="0" algn="ctr" rtl="0">
              <a:spcBef>
                <a:spcPts val="0"/>
              </a:spcBef>
              <a:spcAft>
                <a:spcPts val="0"/>
              </a:spcAft>
              <a:buNone/>
            </a:pPr>
            <a:r>
              <a:rPr lang="en-US" dirty="0"/>
              <a:t>“dequeue” – which removes entities from the tail of a sequence. </a:t>
            </a:r>
            <a:endParaRPr dirty="0"/>
          </a:p>
        </p:txBody>
      </p:sp>
      <p:sp>
        <p:nvSpPr>
          <p:cNvPr id="606" name="Google Shape;606;p30"/>
          <p:cNvSpPr txBox="1">
            <a:spLocks noGrp="1"/>
          </p:cNvSpPr>
          <p:nvPr>
            <p:ph type="subTitle" idx="3"/>
          </p:nvPr>
        </p:nvSpPr>
        <p:spPr>
          <a:xfrm>
            <a:off x="5894471" y="1401667"/>
            <a:ext cx="269662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Lock-free means a thread-safe access to shared data without use of synchronization primitives such as mutexes</a:t>
            </a:r>
            <a:endParaRPr dirty="0"/>
          </a:p>
        </p:txBody>
      </p:sp>
      <p:sp>
        <p:nvSpPr>
          <p:cNvPr id="607" name="Google Shape;607;p30"/>
          <p:cNvSpPr txBox="1">
            <a:spLocks noGrp="1"/>
          </p:cNvSpPr>
          <p:nvPr>
            <p:ph type="subTitle" idx="5"/>
          </p:nvPr>
        </p:nvSpPr>
        <p:spPr>
          <a:xfrm>
            <a:off x="5584187" y="3090364"/>
            <a:ext cx="3407783" cy="644700"/>
          </a:xfrm>
          <a:prstGeom prst="rect">
            <a:avLst/>
          </a:prstGeom>
        </p:spPr>
        <p:txBody>
          <a:bodyPr spcFirstLastPara="1" wrap="square" lIns="91425" tIns="91425" rIns="91425" bIns="91425" anchor="t" anchorCtr="0">
            <a:noAutofit/>
          </a:bodyPr>
          <a:lstStyle/>
          <a:p>
            <a:r>
              <a:rPr lang="en-US" b="0" i="0" u="none" strike="noStrike" baseline="0" dirty="0">
                <a:latin typeface="Maven Pro" panose="020B0604020202020204" charset="0"/>
              </a:rPr>
              <a:t>Batching means grouping a sequence of standard operations to a single</a:t>
            </a:r>
          </a:p>
          <a:p>
            <a:r>
              <a:rPr lang="en-US" b="0" i="0" u="none" strike="noStrike" baseline="0" dirty="0">
                <a:latin typeface="Maven Pro" panose="020B0604020202020204" charset="0"/>
              </a:rPr>
              <a:t>batch operation, which applies them together to the shared object.</a:t>
            </a:r>
            <a:endParaRPr dirty="0">
              <a:latin typeface="Maven Pro" panose="020B0604020202020204" charset="0"/>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979474"/>
            <a:ext cx="7159835"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its name reveals, it’s a lock-free queue, using atomic CAS (Compare And Swap), that supports future operations.</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LOCK-FREE QUEUE WITH BATCHING</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507;p28">
            <a:extLst>
              <a:ext uri="{FF2B5EF4-FFF2-40B4-BE49-F238E27FC236}">
                <a16:creationId xmlns:a16="http://schemas.microsoft.com/office/drawing/2014/main" id="{39D1D983-52C2-43AE-9167-0288BE758148}"/>
              </a:ext>
            </a:extLst>
          </p:cNvPr>
          <p:cNvSpPr txBox="1">
            <a:spLocks/>
          </p:cNvSpPr>
          <p:nvPr/>
        </p:nvSpPr>
        <p:spPr>
          <a:xfrm>
            <a:off x="618824" y="1999350"/>
            <a:ext cx="699837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ITS ADVENTAGES</a:t>
            </a:r>
          </a:p>
        </p:txBody>
      </p:sp>
      <p:sp>
        <p:nvSpPr>
          <p:cNvPr id="64" name="Google Shape;506;p28">
            <a:extLst>
              <a:ext uri="{FF2B5EF4-FFF2-40B4-BE49-F238E27FC236}">
                <a16:creationId xmlns:a16="http://schemas.microsoft.com/office/drawing/2014/main" id="{DBA7F02A-DB85-4D5C-BE59-7DF378EACF2D}"/>
              </a:ext>
            </a:extLst>
          </p:cNvPr>
          <p:cNvSpPr txBox="1">
            <a:spLocks/>
          </p:cNvSpPr>
          <p:nvPr/>
        </p:nvSpPr>
        <p:spPr>
          <a:xfrm>
            <a:off x="622650" y="2424760"/>
            <a:ext cx="7159835"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l">
              <a:buNone/>
            </a:pPr>
            <a:r>
              <a:rPr lang="en-US" b="0" i="0" u="none" strike="noStrike" baseline="0" dirty="0">
                <a:latin typeface="Maven Pro" panose="020B0604020202020204" charset="0"/>
              </a:rPr>
              <a:t>BQ exploits batching to reduce contention and improve scalability. It enables a fast application of a mixed sequence of enqueue and dequeue operations all at once to the shared queue. Thus, it significantly reduces accesses to the shared queue and overall processing in it. BQ</a:t>
            </a:r>
            <a:r>
              <a:rPr lang="en-US" dirty="0">
                <a:latin typeface="Maven Pro" panose="020B0604020202020204" charset="0"/>
              </a:rPr>
              <a:t> </a:t>
            </a:r>
            <a:r>
              <a:rPr lang="en-US" b="0" i="0" u="none" strike="noStrike" baseline="0" dirty="0">
                <a:latin typeface="Maven Pro" panose="020B0604020202020204" charset="0"/>
              </a:rPr>
              <a:t>demonstrates a substantial performance improvement of up to other lock-free queues.</a:t>
            </a:r>
            <a:endParaRPr lang="en-US" dirty="0">
              <a:latin typeface="Maven Pro"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979474"/>
            <a:ext cx="7159835"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idea of this queue is described in detail at the article “BQ: A Lock Free Queue With Batching”.</a:t>
            </a:r>
          </a:p>
          <a:p>
            <a:pPr marL="0" lvl="0" indent="0" algn="l" rtl="0">
              <a:spcBef>
                <a:spcPts val="0"/>
              </a:spcBef>
              <a:spcAft>
                <a:spcPts val="0"/>
              </a:spcAft>
              <a:buNone/>
            </a:pPr>
            <a:r>
              <a:rPr lang="en-US" dirty="0"/>
              <a:t>We would like to introduce it briefly.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IDEA OF USING BATCHING</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06;p28">
            <a:extLst>
              <a:ext uri="{FF2B5EF4-FFF2-40B4-BE49-F238E27FC236}">
                <a16:creationId xmlns:a16="http://schemas.microsoft.com/office/drawing/2014/main" id="{17E2C935-8065-4A2B-B7B7-E76223DA3AFE}"/>
              </a:ext>
            </a:extLst>
          </p:cNvPr>
          <p:cNvSpPr txBox="1">
            <a:spLocks/>
          </p:cNvSpPr>
          <p:nvPr/>
        </p:nvSpPr>
        <p:spPr>
          <a:xfrm>
            <a:off x="648549" y="1857458"/>
            <a:ext cx="7159835"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Wait-free queue is well-known, like MSQ. This Batch Queue extends the MSQ, and supports using future operations. This future operations allow to execute several operations on the queue at once, which can reduce the number of atomic operations, which leads to better performance.</a:t>
            </a:r>
          </a:p>
        </p:txBody>
      </p:sp>
    </p:spTree>
    <p:extLst>
      <p:ext uri="{BB962C8B-B14F-4D97-AF65-F5344CB8AC3E}">
        <p14:creationId xmlns:p14="http://schemas.microsoft.com/office/powerpoint/2010/main" val="342940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839710"/>
            <a:ext cx="7159835" cy="1394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support batching, we use thread data structure for each thread, that saves queue of the future operations, and every call to future enqueue or future dequeue is added to this queue.</a:t>
            </a:r>
          </a:p>
          <a:p>
            <a:pPr marL="0" lvl="0" indent="0" algn="l" rtl="0">
              <a:spcBef>
                <a:spcPts val="0"/>
              </a:spcBef>
              <a:spcAft>
                <a:spcPts val="0"/>
              </a:spcAft>
              <a:buNone/>
            </a:pPr>
            <a:r>
              <a:rPr lang="en-US" dirty="0"/>
              <a:t>Also we save simple linked list of the items to be enqueued later.</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DESIGNED</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506;p28">
            <a:extLst>
              <a:ext uri="{FF2B5EF4-FFF2-40B4-BE49-F238E27FC236}">
                <a16:creationId xmlns:a16="http://schemas.microsoft.com/office/drawing/2014/main" id="{E4353761-CAF9-4850-9C00-9E9D7B7E7D91}"/>
              </a:ext>
            </a:extLst>
          </p:cNvPr>
          <p:cNvSpPr txBox="1">
            <a:spLocks/>
          </p:cNvSpPr>
          <p:nvPr/>
        </p:nvSpPr>
        <p:spPr>
          <a:xfrm>
            <a:off x="663607" y="2049505"/>
            <a:ext cx="7159835" cy="1490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If we want to execute the batch, we will call evaluating function,</a:t>
            </a:r>
          </a:p>
          <a:p>
            <a:pPr marL="0" indent="0">
              <a:buFont typeface="Maven Pro"/>
              <a:buNone/>
            </a:pPr>
            <a:r>
              <a:rPr lang="en-US" dirty="0"/>
              <a:t>that creates a batch request, with all the data for being able to execute it, such as the linked list of the enqueue items, number of dequeues, enqueues and excess dequeues, then we replace the head of the shared queue with announcement, that also contains this data, with the old data of the queue (the old head and the old tail).</a:t>
            </a:r>
          </a:p>
        </p:txBody>
      </p:sp>
    </p:spTree>
    <p:extLst>
      <p:ext uri="{BB962C8B-B14F-4D97-AF65-F5344CB8AC3E}">
        <p14:creationId xmlns:p14="http://schemas.microsoft.com/office/powerpoint/2010/main" val="176201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839710"/>
            <a:ext cx="7159835" cy="8579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graph bellow we can see how the batch executing is operated, as described in the article: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DESIGNED</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תמונה 2">
            <a:extLst>
              <a:ext uri="{FF2B5EF4-FFF2-40B4-BE49-F238E27FC236}">
                <a16:creationId xmlns:a16="http://schemas.microsoft.com/office/drawing/2014/main" id="{27325A83-B544-468C-8D8F-F2A554AC8063}"/>
              </a:ext>
            </a:extLst>
          </p:cNvPr>
          <p:cNvPicPr>
            <a:picLocks noChangeAspect="1"/>
          </p:cNvPicPr>
          <p:nvPr/>
        </p:nvPicPr>
        <p:blipFill rotWithShape="1">
          <a:blip r:embed="rId3"/>
          <a:srcRect l="23465" t="35476" r="24954" b="27034"/>
          <a:stretch/>
        </p:blipFill>
        <p:spPr>
          <a:xfrm>
            <a:off x="1037869" y="1697690"/>
            <a:ext cx="6452466" cy="2637947"/>
          </a:xfrm>
          <a:prstGeom prst="rect">
            <a:avLst/>
          </a:prstGeom>
        </p:spPr>
      </p:pic>
    </p:spTree>
    <p:extLst>
      <p:ext uri="{BB962C8B-B14F-4D97-AF65-F5344CB8AC3E}">
        <p14:creationId xmlns:p14="http://schemas.microsoft.com/office/powerpoint/2010/main" val="322669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32514" y="1939519"/>
            <a:ext cx="4297369"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IMPLEMENTATION</a:t>
            </a:r>
            <a:br>
              <a:rPr lang="en-US" dirty="0"/>
            </a:br>
            <a:r>
              <a:rPr lang="en-US" dirty="0"/>
              <a:t>AND CHALLENGES</a:t>
            </a:r>
          </a:p>
        </p:txBody>
      </p:sp>
      <p:sp>
        <p:nvSpPr>
          <p:cNvPr id="688" name="Google Shape;688;p32"/>
          <p:cNvSpPr txBox="1">
            <a:spLocks noGrp="1"/>
          </p:cNvSpPr>
          <p:nvPr>
            <p:ph type="subTitle" idx="1"/>
          </p:nvPr>
        </p:nvSpPr>
        <p:spPr>
          <a:xfrm>
            <a:off x="1673062" y="2571750"/>
            <a:ext cx="310140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it was implemented</a:t>
            </a:r>
          </a:p>
          <a:p>
            <a:pPr marL="0" lvl="0" indent="0" algn="ctr" rtl="0">
              <a:spcBef>
                <a:spcPts val="0"/>
              </a:spcBef>
              <a:spcAft>
                <a:spcPts val="0"/>
              </a:spcAft>
              <a:buNone/>
            </a:pPr>
            <a:r>
              <a:rPr lang="en" dirty="0"/>
              <a:t>How it is compiled</a:t>
            </a:r>
          </a:p>
          <a:p>
            <a:pPr marL="0" lvl="0" indent="0" algn="ctr" rtl="0">
              <a:spcBef>
                <a:spcPts val="0"/>
              </a:spcBef>
              <a:spcAft>
                <a:spcPts val="0"/>
              </a:spcAft>
              <a:buNone/>
            </a:pPr>
            <a:r>
              <a:rPr lang="en" dirty="0"/>
              <a:t>What libraries were used</a:t>
            </a:r>
          </a:p>
          <a:p>
            <a:pPr marL="0" lvl="0" indent="0" algn="ctr" rtl="0">
              <a:spcBef>
                <a:spcPts val="0"/>
              </a:spcBef>
              <a:spcAft>
                <a:spcPts val="0"/>
              </a:spcAft>
              <a:buNone/>
            </a:pPr>
            <a:r>
              <a:rPr lang="en" dirty="0"/>
              <a:t>Challenges</a:t>
            </a:r>
          </a:p>
        </p:txBody>
      </p:sp>
      <p:sp>
        <p:nvSpPr>
          <p:cNvPr id="689" name="Google Shape;689;p32"/>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788061323"/>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3680</TotalTime>
  <Words>1909</Words>
  <Application>Microsoft Office PowerPoint</Application>
  <PresentationFormat>‫הצגה על המסך (16:9)</PresentationFormat>
  <Paragraphs>171</Paragraphs>
  <Slides>32</Slides>
  <Notes>32</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32</vt:i4>
      </vt:variant>
    </vt:vector>
  </HeadingPairs>
  <TitlesOfParts>
    <vt:vector size="39" baseType="lpstr">
      <vt:lpstr>Fira Sans Extra Condensed Medium</vt:lpstr>
      <vt:lpstr>Maven Pro</vt:lpstr>
      <vt:lpstr>Arial</vt:lpstr>
      <vt:lpstr>Fira Sans Condensed Medium</vt:lpstr>
      <vt:lpstr>Share Tech</vt:lpstr>
      <vt:lpstr>Advent Pro SemiBold</vt:lpstr>
      <vt:lpstr>Data Science Consulting by Slidesgo</vt:lpstr>
      <vt:lpstr>BQ: A Lock-Free Queue With Batching</vt:lpstr>
      <vt:lpstr>PERFORMANCE AND USING EXAMPLES</vt:lpstr>
      <vt:lpstr>ABOUT THE PROJECT</vt:lpstr>
      <vt:lpstr>DEFINITIONS</vt:lpstr>
      <vt:lpstr>WHAT IS LOCK-FREE QUEUE WITH BATCHING</vt:lpstr>
      <vt:lpstr>THE IDEA OF USING BATCHING</vt:lpstr>
      <vt:lpstr>HOW IT IS DESIGNED</vt:lpstr>
      <vt:lpstr>HOW IT IS DESIGNED</vt:lpstr>
      <vt:lpstr>IMPLEMENTATION AND CHALLENGES</vt:lpstr>
      <vt:lpstr>HOW IT WAS IMPLEMENTED</vt:lpstr>
      <vt:lpstr>QUEUE</vt:lpstr>
      <vt:lpstr>ADDITIONAL DATA STRUCTURES</vt:lpstr>
      <vt:lpstr>METHODS</vt:lpstr>
      <vt:lpstr>ENQUEUE</vt:lpstr>
      <vt:lpstr>DEQUEUE</vt:lpstr>
      <vt:lpstr>FUTURE</vt:lpstr>
      <vt:lpstr>EVALUATE</vt:lpstr>
      <vt:lpstr>HOW IT IS COMPILED</vt:lpstr>
      <vt:lpstr>LIBRARIES WE USED</vt:lpstr>
      <vt:lpstr>CHALLENGES</vt:lpstr>
      <vt:lpstr>OPTIMIZATIONS</vt:lpstr>
      <vt:lpstr>ADDITIONAL FEATURES</vt:lpstr>
      <vt:lpstr>PERFORMANCE AND USING EXAMPLES</vt:lpstr>
      <vt:lpstr>HOW WE EVALUATED THE PERFORMENCE</vt:lpstr>
      <vt:lpstr>HOW IT PERFORMED</vt:lpstr>
      <vt:lpstr>HOW IT PERFORMED</vt:lpstr>
      <vt:lpstr>HOW IT PERFORMED</vt:lpstr>
      <vt:lpstr>HOW IT PERFORMED</vt:lpstr>
      <vt:lpstr>TESTING</vt:lpstr>
      <vt:lpstr>USING EXAMPLE: POST OFFICE EXAMPLE</vt:lpstr>
      <vt:lpstr>USING EXAMPLE: POST OFFICE EXAMPLE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BQ: A Lock-Free Queue With Batching</dc:title>
  <cp:lastModifiedBy>Bar Arviv</cp:lastModifiedBy>
  <cp:revision>13</cp:revision>
  <dcterms:modified xsi:type="dcterms:W3CDTF">2020-07-28T13:18:25Z</dcterms:modified>
</cp:coreProperties>
</file>